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9" r:id="rId1"/>
  </p:sldMasterIdLst>
  <p:notesMasterIdLst>
    <p:notesMasterId r:id="rId107"/>
  </p:notesMasterIdLst>
  <p:sldIdLst>
    <p:sldId id="379" r:id="rId2"/>
    <p:sldId id="719" r:id="rId3"/>
    <p:sldId id="723" r:id="rId4"/>
    <p:sldId id="722" r:id="rId5"/>
    <p:sldId id="725" r:id="rId6"/>
    <p:sldId id="726" r:id="rId7"/>
    <p:sldId id="727" r:id="rId8"/>
    <p:sldId id="733" r:id="rId9"/>
    <p:sldId id="720" r:id="rId10"/>
    <p:sldId id="721" r:id="rId11"/>
    <p:sldId id="728" r:id="rId12"/>
    <p:sldId id="729" r:id="rId13"/>
    <p:sldId id="731" r:id="rId14"/>
    <p:sldId id="730" r:id="rId15"/>
    <p:sldId id="460" r:id="rId16"/>
    <p:sldId id="622" r:id="rId17"/>
    <p:sldId id="448" r:id="rId18"/>
    <p:sldId id="623" r:id="rId19"/>
    <p:sldId id="450" r:id="rId20"/>
    <p:sldId id="734" r:id="rId21"/>
    <p:sldId id="732" r:id="rId22"/>
    <p:sldId id="736" r:id="rId23"/>
    <p:sldId id="737" r:id="rId24"/>
    <p:sldId id="449" r:id="rId25"/>
    <p:sldId id="625" r:id="rId26"/>
    <p:sldId id="626" r:id="rId27"/>
    <p:sldId id="627" r:id="rId28"/>
    <p:sldId id="628" r:id="rId29"/>
    <p:sldId id="462" r:id="rId30"/>
    <p:sldId id="629" r:id="rId31"/>
    <p:sldId id="624" r:id="rId32"/>
    <p:sldId id="630" r:id="rId33"/>
    <p:sldId id="643" r:id="rId34"/>
    <p:sldId id="644" r:id="rId35"/>
    <p:sldId id="707" r:id="rId36"/>
    <p:sldId id="708" r:id="rId37"/>
    <p:sldId id="509" r:id="rId38"/>
    <p:sldId id="646" r:id="rId39"/>
    <p:sldId id="647" r:id="rId40"/>
    <p:sldId id="649" r:id="rId41"/>
    <p:sldId id="648" r:id="rId42"/>
    <p:sldId id="656" r:id="rId43"/>
    <p:sldId id="650" r:id="rId44"/>
    <p:sldId id="651" r:id="rId45"/>
    <p:sldId id="660" r:id="rId46"/>
    <p:sldId id="652" r:id="rId47"/>
    <p:sldId id="653" r:id="rId48"/>
    <p:sldId id="654" r:id="rId49"/>
    <p:sldId id="662" r:id="rId50"/>
    <p:sldId id="510" r:id="rId51"/>
    <p:sldId id="663" r:id="rId52"/>
    <p:sldId id="664" r:id="rId53"/>
    <p:sldId id="673" r:id="rId54"/>
    <p:sldId id="671" r:id="rId55"/>
    <p:sldId id="666" r:id="rId56"/>
    <p:sldId id="665" r:id="rId57"/>
    <p:sldId id="667" r:id="rId58"/>
    <p:sldId id="668" r:id="rId59"/>
    <p:sldId id="670" r:id="rId60"/>
    <p:sldId id="674" r:id="rId61"/>
    <p:sldId id="675" r:id="rId62"/>
    <p:sldId id="676" r:id="rId63"/>
    <p:sldId id="677" r:id="rId64"/>
    <p:sldId id="678" r:id="rId65"/>
    <p:sldId id="680" r:id="rId66"/>
    <p:sldId id="738" r:id="rId67"/>
    <p:sldId id="682" r:id="rId68"/>
    <p:sldId id="685" r:id="rId69"/>
    <p:sldId id="683" r:id="rId70"/>
    <p:sldId id="686" r:id="rId71"/>
    <p:sldId id="688" r:id="rId72"/>
    <p:sldId id="690" r:id="rId73"/>
    <p:sldId id="766" r:id="rId74"/>
    <p:sldId id="778" r:id="rId75"/>
    <p:sldId id="780" r:id="rId76"/>
    <p:sldId id="781" r:id="rId77"/>
    <p:sldId id="693" r:id="rId78"/>
    <p:sldId id="692" r:id="rId79"/>
    <p:sldId id="694" r:id="rId80"/>
    <p:sldId id="712" r:id="rId81"/>
    <p:sldId id="713" r:id="rId82"/>
    <p:sldId id="714" r:id="rId83"/>
    <p:sldId id="696" r:id="rId84"/>
    <p:sldId id="697" r:id="rId85"/>
    <p:sldId id="699" r:id="rId86"/>
    <p:sldId id="698" r:id="rId87"/>
    <p:sldId id="700" r:id="rId88"/>
    <p:sldId id="701" r:id="rId89"/>
    <p:sldId id="702" r:id="rId90"/>
    <p:sldId id="779" r:id="rId91"/>
    <p:sldId id="715" r:id="rId92"/>
    <p:sldId id="716" r:id="rId93"/>
    <p:sldId id="717" r:id="rId94"/>
    <p:sldId id="718" r:id="rId95"/>
    <p:sldId id="767" r:id="rId96"/>
    <p:sldId id="768" r:id="rId97"/>
    <p:sldId id="769" r:id="rId98"/>
    <p:sldId id="770" r:id="rId99"/>
    <p:sldId id="771" r:id="rId100"/>
    <p:sldId id="772" r:id="rId101"/>
    <p:sldId id="773" r:id="rId102"/>
    <p:sldId id="774" r:id="rId103"/>
    <p:sldId id="776" r:id="rId104"/>
    <p:sldId id="777" r:id="rId105"/>
    <p:sldId id="294" r:id="rId106"/>
  </p:sldIdLst>
  <p:sldSz cx="9144000" cy="6858000" type="screen4x3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  <a:srgbClr val="B67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0000" autoAdjust="0"/>
    <p:restoredTop sz="92196" autoAdjust="0"/>
  </p:normalViewPr>
  <p:slideViewPr>
    <p:cSldViewPr>
      <p:cViewPr varScale="1">
        <p:scale>
          <a:sx n="62" d="100"/>
          <a:sy n="62" d="100"/>
        </p:scale>
        <p:origin x="-1728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31E0F5-4336-4B27-AAB5-EDF5AF142A60}" type="doc">
      <dgm:prSet loTypeId="urn:microsoft.com/office/officeart/2005/8/layout/hProcess9" loCatId="process" qsTypeId="urn:microsoft.com/office/officeart/2005/8/quickstyle/simple1" qsCatId="simple" csTypeId="urn:microsoft.com/office/officeart/2005/8/colors/colorful1" csCatId="colorful" phldr="1"/>
      <dgm:spPr/>
    </dgm:pt>
    <dgm:pt modelId="{51F08E21-9406-41A5-8491-7338E9DD83D4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蒐集資料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B611A953-19DF-4EB1-85DC-FB88D70197EE}" type="parTrans" cxnId="{D3826C01-4F30-4F32-951D-02B67EF22E6B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F6437C60-90CD-4598-92EA-FDE693B9C902}" type="sibTrans" cxnId="{D3826C01-4F30-4F32-951D-02B67EF22E6B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23CD892C-A2A1-417B-9389-C5F6816A5651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整理資料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FD7FBB87-55B3-43DE-ABC7-95224AD067FF}" type="parTrans" cxnId="{F345F867-F773-4A1D-9C46-F27642E2459A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9E60E1D9-1580-4BC7-A31E-27043B05032D}" type="sibTrans" cxnId="{F345F867-F773-4A1D-9C46-F27642E2459A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330C04E1-BB11-4CA9-BA0E-94E8BDE3E5AD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分析資料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33E2CBFE-1369-431E-9255-8CC009EC4A64}" type="parTrans" cxnId="{CFADCF99-837B-4F74-A1A5-06C4BD11838A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EAB96F42-08DC-417B-8E33-C6F7EC339264}" type="sibTrans" cxnId="{CFADCF99-837B-4F74-A1A5-06C4BD11838A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DCC56046-D967-4B3B-A351-60F6F51CA87F}" type="pres">
      <dgm:prSet presAssocID="{8631E0F5-4336-4B27-AAB5-EDF5AF142A60}" presName="CompostProcess" presStyleCnt="0">
        <dgm:presLayoutVars>
          <dgm:dir/>
          <dgm:resizeHandles val="exact"/>
        </dgm:presLayoutVars>
      </dgm:prSet>
      <dgm:spPr/>
    </dgm:pt>
    <dgm:pt modelId="{868F0C75-13E3-4364-B1D8-99D1F97E3F61}" type="pres">
      <dgm:prSet presAssocID="{8631E0F5-4336-4B27-AAB5-EDF5AF142A60}" presName="arrow" presStyleLbl="bgShp" presStyleIdx="0" presStyleCnt="1"/>
      <dgm:spPr/>
    </dgm:pt>
    <dgm:pt modelId="{0EA95CE7-7D0D-4FB1-B285-473C268B0325}" type="pres">
      <dgm:prSet presAssocID="{8631E0F5-4336-4B27-AAB5-EDF5AF142A60}" presName="linearProcess" presStyleCnt="0"/>
      <dgm:spPr/>
    </dgm:pt>
    <dgm:pt modelId="{C7CD40A4-C92B-44D9-BA7D-0E37578626C0}" type="pres">
      <dgm:prSet presAssocID="{51F08E21-9406-41A5-8491-7338E9DD83D4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909DA90-4867-49D6-AF83-C82421B7F7A9}" type="pres">
      <dgm:prSet presAssocID="{F6437C60-90CD-4598-92EA-FDE693B9C902}" presName="sibTrans" presStyleCnt="0"/>
      <dgm:spPr/>
    </dgm:pt>
    <dgm:pt modelId="{D93C31BA-DA6A-495C-AE71-C7E068E7EA1D}" type="pres">
      <dgm:prSet presAssocID="{23CD892C-A2A1-417B-9389-C5F6816A5651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7DEEFC6-1208-47AB-8505-44CC3B32F699}" type="pres">
      <dgm:prSet presAssocID="{9E60E1D9-1580-4BC7-A31E-27043B05032D}" presName="sibTrans" presStyleCnt="0"/>
      <dgm:spPr/>
    </dgm:pt>
    <dgm:pt modelId="{2D2EC248-040A-4AAE-893A-52639CCC3266}" type="pres">
      <dgm:prSet presAssocID="{330C04E1-BB11-4CA9-BA0E-94E8BDE3E5AD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D3826C01-4F30-4F32-951D-02B67EF22E6B}" srcId="{8631E0F5-4336-4B27-AAB5-EDF5AF142A60}" destId="{51F08E21-9406-41A5-8491-7338E9DD83D4}" srcOrd="0" destOrd="0" parTransId="{B611A953-19DF-4EB1-85DC-FB88D70197EE}" sibTransId="{F6437C60-90CD-4598-92EA-FDE693B9C902}"/>
    <dgm:cxn modelId="{2C53C3A9-9C39-4F1C-9213-F206E9F4A63C}" type="presOf" srcId="{8631E0F5-4336-4B27-AAB5-EDF5AF142A60}" destId="{DCC56046-D967-4B3B-A351-60F6F51CA87F}" srcOrd="0" destOrd="0" presId="urn:microsoft.com/office/officeart/2005/8/layout/hProcess9"/>
    <dgm:cxn modelId="{CFADCF99-837B-4F74-A1A5-06C4BD11838A}" srcId="{8631E0F5-4336-4B27-AAB5-EDF5AF142A60}" destId="{330C04E1-BB11-4CA9-BA0E-94E8BDE3E5AD}" srcOrd="2" destOrd="0" parTransId="{33E2CBFE-1369-431E-9255-8CC009EC4A64}" sibTransId="{EAB96F42-08DC-417B-8E33-C6F7EC339264}"/>
    <dgm:cxn modelId="{82DDFA12-850E-4BB0-8DBD-500EEDF3BBAC}" type="presOf" srcId="{330C04E1-BB11-4CA9-BA0E-94E8BDE3E5AD}" destId="{2D2EC248-040A-4AAE-893A-52639CCC3266}" srcOrd="0" destOrd="0" presId="urn:microsoft.com/office/officeart/2005/8/layout/hProcess9"/>
    <dgm:cxn modelId="{94DA7E47-6539-48A9-BC96-448DF08ECC8A}" type="presOf" srcId="{51F08E21-9406-41A5-8491-7338E9DD83D4}" destId="{C7CD40A4-C92B-44D9-BA7D-0E37578626C0}" srcOrd="0" destOrd="0" presId="urn:microsoft.com/office/officeart/2005/8/layout/hProcess9"/>
    <dgm:cxn modelId="{80FDA1D0-A3C3-4DA8-966D-04B6C94F7AA1}" type="presOf" srcId="{23CD892C-A2A1-417B-9389-C5F6816A5651}" destId="{D93C31BA-DA6A-495C-AE71-C7E068E7EA1D}" srcOrd="0" destOrd="0" presId="urn:microsoft.com/office/officeart/2005/8/layout/hProcess9"/>
    <dgm:cxn modelId="{F345F867-F773-4A1D-9C46-F27642E2459A}" srcId="{8631E0F5-4336-4B27-AAB5-EDF5AF142A60}" destId="{23CD892C-A2A1-417B-9389-C5F6816A5651}" srcOrd="1" destOrd="0" parTransId="{FD7FBB87-55B3-43DE-ABC7-95224AD067FF}" sibTransId="{9E60E1D9-1580-4BC7-A31E-27043B05032D}"/>
    <dgm:cxn modelId="{0ADDFA20-760E-41C5-9CEA-AF430B275FBD}" type="presParOf" srcId="{DCC56046-D967-4B3B-A351-60F6F51CA87F}" destId="{868F0C75-13E3-4364-B1D8-99D1F97E3F61}" srcOrd="0" destOrd="0" presId="urn:microsoft.com/office/officeart/2005/8/layout/hProcess9"/>
    <dgm:cxn modelId="{83FF14B9-C6CE-4BCE-A868-43F992473AA6}" type="presParOf" srcId="{DCC56046-D967-4B3B-A351-60F6F51CA87F}" destId="{0EA95CE7-7D0D-4FB1-B285-473C268B0325}" srcOrd="1" destOrd="0" presId="urn:microsoft.com/office/officeart/2005/8/layout/hProcess9"/>
    <dgm:cxn modelId="{8D4D4335-994B-4F78-A7EF-63FE29873436}" type="presParOf" srcId="{0EA95CE7-7D0D-4FB1-B285-473C268B0325}" destId="{C7CD40A4-C92B-44D9-BA7D-0E37578626C0}" srcOrd="0" destOrd="0" presId="urn:microsoft.com/office/officeart/2005/8/layout/hProcess9"/>
    <dgm:cxn modelId="{A55C632F-E8D6-4FC3-8E31-3F8E8F23E376}" type="presParOf" srcId="{0EA95CE7-7D0D-4FB1-B285-473C268B0325}" destId="{4909DA90-4867-49D6-AF83-C82421B7F7A9}" srcOrd="1" destOrd="0" presId="urn:microsoft.com/office/officeart/2005/8/layout/hProcess9"/>
    <dgm:cxn modelId="{0EA20B78-1760-48AB-87F9-E8AB4D8C818C}" type="presParOf" srcId="{0EA95CE7-7D0D-4FB1-B285-473C268B0325}" destId="{D93C31BA-DA6A-495C-AE71-C7E068E7EA1D}" srcOrd="2" destOrd="0" presId="urn:microsoft.com/office/officeart/2005/8/layout/hProcess9"/>
    <dgm:cxn modelId="{B97E7581-D8CA-4CEC-ABF6-8F730CA10B33}" type="presParOf" srcId="{0EA95CE7-7D0D-4FB1-B285-473C268B0325}" destId="{97DEEFC6-1208-47AB-8505-44CC3B32F699}" srcOrd="3" destOrd="0" presId="urn:microsoft.com/office/officeart/2005/8/layout/hProcess9"/>
    <dgm:cxn modelId="{193FC057-AB3A-458E-846B-68C4A80A3463}" type="presParOf" srcId="{0EA95CE7-7D0D-4FB1-B285-473C268B0325}" destId="{2D2EC248-040A-4AAE-893A-52639CCC3266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0A4698-C79A-4901-BD31-31F70176F144}" type="doc">
      <dgm:prSet loTypeId="urn:microsoft.com/office/officeart/2005/8/layout/chevron1" loCatId="process" qsTypeId="urn:microsoft.com/office/officeart/2005/8/quickstyle/simple1" qsCatId="simple" csTypeId="urn:microsoft.com/office/officeart/2005/8/colors/colorful1" csCatId="colorful" phldr="1"/>
      <dgm:spPr/>
    </dgm:pt>
    <dgm:pt modelId="{131FB86B-7416-4D48-9148-1A23A2079D84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敘述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5DC8594C-FA3E-4F26-80AF-10243BDBFC97}" type="parTrans" cxnId="{594C0E31-E3E9-4FF3-AEF2-129FE5B8BFC1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DC3A318D-7018-490D-821F-523E839E60BD}" type="sibTrans" cxnId="{594C0E31-E3E9-4FF3-AEF2-129FE5B8BFC1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D668BB5B-CB89-4A09-B9AE-DC7BE3490993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診斷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E21A7F84-0D92-4DF2-B67A-2B270926441F}" type="parTrans" cxnId="{F196A91C-0A93-45D8-AA1E-8B3740D37C63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D6FCCB51-AE7B-4472-B0F7-2A8EFF36BF09}" type="sibTrans" cxnId="{F196A91C-0A93-45D8-AA1E-8B3740D37C63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5CA9A029-8C94-4116-AB98-A4E677948358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預測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5DF15EE4-C1ED-4D52-98F0-A30F2FAF4464}" type="parTrans" cxnId="{5557FAEB-C28D-4322-99A0-1C67ABB67A7C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F29EEF91-646E-467D-98B0-ACCAD7EBD47A}" type="sibTrans" cxnId="{5557FAEB-C28D-4322-99A0-1C67ABB67A7C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55EAEDEA-AFC8-4B3E-8933-3038E4BCEFC5}">
      <dgm:prSet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處方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84471219-B15B-4728-870F-8A663BC86EB1}" type="parTrans" cxnId="{F26557C2-27A7-440C-8D02-F76C336C3CA2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F7FEB83F-D7E6-494D-A4B7-C1413E2FE680}" type="sibTrans" cxnId="{F26557C2-27A7-440C-8D02-F76C336C3CA2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14D8DA28-CAE7-4BFA-8AE3-6909DD5F37B2}" type="pres">
      <dgm:prSet presAssocID="{0C0A4698-C79A-4901-BD31-31F70176F144}" presName="Name0" presStyleCnt="0">
        <dgm:presLayoutVars>
          <dgm:dir/>
          <dgm:animLvl val="lvl"/>
          <dgm:resizeHandles val="exact"/>
        </dgm:presLayoutVars>
      </dgm:prSet>
      <dgm:spPr/>
    </dgm:pt>
    <dgm:pt modelId="{5A657656-F76B-482E-AAAF-ADC6102B3A5C}" type="pres">
      <dgm:prSet presAssocID="{131FB86B-7416-4D48-9148-1A23A2079D8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F3E9F50-F30B-4D66-819F-719B966D6332}" type="pres">
      <dgm:prSet presAssocID="{DC3A318D-7018-490D-821F-523E839E60BD}" presName="parTxOnlySpace" presStyleCnt="0"/>
      <dgm:spPr/>
    </dgm:pt>
    <dgm:pt modelId="{BE952B12-F385-4943-AC52-09BD9BF952FF}" type="pres">
      <dgm:prSet presAssocID="{D668BB5B-CB89-4A09-B9AE-DC7BE3490993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C3AC271-3113-4DE9-860F-838ABEF3EC93}" type="pres">
      <dgm:prSet presAssocID="{D6FCCB51-AE7B-4472-B0F7-2A8EFF36BF09}" presName="parTxOnlySpace" presStyleCnt="0"/>
      <dgm:spPr/>
    </dgm:pt>
    <dgm:pt modelId="{048DC775-BEDF-4CF4-9459-2DD3341D1960}" type="pres">
      <dgm:prSet presAssocID="{5CA9A029-8C94-4116-AB98-A4E677948358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901DA6B-F455-4669-ABD4-B19F68AFF1BB}" type="pres">
      <dgm:prSet presAssocID="{F29EEF91-646E-467D-98B0-ACCAD7EBD47A}" presName="parTxOnlySpace" presStyleCnt="0"/>
      <dgm:spPr/>
    </dgm:pt>
    <dgm:pt modelId="{905B0E2E-9024-4B8B-8B13-439F16B42C7A}" type="pres">
      <dgm:prSet presAssocID="{55EAEDEA-AFC8-4B3E-8933-3038E4BCEFC5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594C0E31-E3E9-4FF3-AEF2-129FE5B8BFC1}" srcId="{0C0A4698-C79A-4901-BD31-31F70176F144}" destId="{131FB86B-7416-4D48-9148-1A23A2079D84}" srcOrd="0" destOrd="0" parTransId="{5DC8594C-FA3E-4F26-80AF-10243BDBFC97}" sibTransId="{DC3A318D-7018-490D-821F-523E839E60BD}"/>
    <dgm:cxn modelId="{5557FAEB-C28D-4322-99A0-1C67ABB67A7C}" srcId="{0C0A4698-C79A-4901-BD31-31F70176F144}" destId="{5CA9A029-8C94-4116-AB98-A4E677948358}" srcOrd="2" destOrd="0" parTransId="{5DF15EE4-C1ED-4D52-98F0-A30F2FAF4464}" sibTransId="{F29EEF91-646E-467D-98B0-ACCAD7EBD47A}"/>
    <dgm:cxn modelId="{A50DA0EF-6FEA-47FC-89EB-C9EB71128E39}" type="presOf" srcId="{0C0A4698-C79A-4901-BD31-31F70176F144}" destId="{14D8DA28-CAE7-4BFA-8AE3-6909DD5F37B2}" srcOrd="0" destOrd="0" presId="urn:microsoft.com/office/officeart/2005/8/layout/chevron1"/>
    <dgm:cxn modelId="{CDBC1ED2-3BC6-48B4-9282-F3E248C3BD1A}" type="presOf" srcId="{55EAEDEA-AFC8-4B3E-8933-3038E4BCEFC5}" destId="{905B0E2E-9024-4B8B-8B13-439F16B42C7A}" srcOrd="0" destOrd="0" presId="urn:microsoft.com/office/officeart/2005/8/layout/chevron1"/>
    <dgm:cxn modelId="{F26557C2-27A7-440C-8D02-F76C336C3CA2}" srcId="{0C0A4698-C79A-4901-BD31-31F70176F144}" destId="{55EAEDEA-AFC8-4B3E-8933-3038E4BCEFC5}" srcOrd="3" destOrd="0" parTransId="{84471219-B15B-4728-870F-8A663BC86EB1}" sibTransId="{F7FEB83F-D7E6-494D-A4B7-C1413E2FE680}"/>
    <dgm:cxn modelId="{7E12584A-464B-41FB-9B1F-8E910F4294DF}" type="presOf" srcId="{5CA9A029-8C94-4116-AB98-A4E677948358}" destId="{048DC775-BEDF-4CF4-9459-2DD3341D1960}" srcOrd="0" destOrd="0" presId="urn:microsoft.com/office/officeart/2005/8/layout/chevron1"/>
    <dgm:cxn modelId="{F196A91C-0A93-45D8-AA1E-8B3740D37C63}" srcId="{0C0A4698-C79A-4901-BD31-31F70176F144}" destId="{D668BB5B-CB89-4A09-B9AE-DC7BE3490993}" srcOrd="1" destOrd="0" parTransId="{E21A7F84-0D92-4DF2-B67A-2B270926441F}" sibTransId="{D6FCCB51-AE7B-4472-B0F7-2A8EFF36BF09}"/>
    <dgm:cxn modelId="{E1916250-937B-4E43-A3A7-D092921BCC88}" type="presOf" srcId="{D668BB5B-CB89-4A09-B9AE-DC7BE3490993}" destId="{BE952B12-F385-4943-AC52-09BD9BF952FF}" srcOrd="0" destOrd="0" presId="urn:microsoft.com/office/officeart/2005/8/layout/chevron1"/>
    <dgm:cxn modelId="{AA4083A0-A006-4D95-8DA6-7019A0F03941}" type="presOf" srcId="{131FB86B-7416-4D48-9148-1A23A2079D84}" destId="{5A657656-F76B-482E-AAAF-ADC6102B3A5C}" srcOrd="0" destOrd="0" presId="urn:microsoft.com/office/officeart/2005/8/layout/chevron1"/>
    <dgm:cxn modelId="{C5AB8D68-A7CE-420B-8676-1BBC83298AF6}" type="presParOf" srcId="{14D8DA28-CAE7-4BFA-8AE3-6909DD5F37B2}" destId="{5A657656-F76B-482E-AAAF-ADC6102B3A5C}" srcOrd="0" destOrd="0" presId="urn:microsoft.com/office/officeart/2005/8/layout/chevron1"/>
    <dgm:cxn modelId="{42D5F36D-0EE2-4EB7-AABA-ACE821A6E464}" type="presParOf" srcId="{14D8DA28-CAE7-4BFA-8AE3-6909DD5F37B2}" destId="{9F3E9F50-F30B-4D66-819F-719B966D6332}" srcOrd="1" destOrd="0" presId="urn:microsoft.com/office/officeart/2005/8/layout/chevron1"/>
    <dgm:cxn modelId="{718A768D-68FC-4474-9D15-E473304715A7}" type="presParOf" srcId="{14D8DA28-CAE7-4BFA-8AE3-6909DD5F37B2}" destId="{BE952B12-F385-4943-AC52-09BD9BF952FF}" srcOrd="2" destOrd="0" presId="urn:microsoft.com/office/officeart/2005/8/layout/chevron1"/>
    <dgm:cxn modelId="{539D8340-46F5-48B4-AC7B-6C0AE06E411F}" type="presParOf" srcId="{14D8DA28-CAE7-4BFA-8AE3-6909DD5F37B2}" destId="{4C3AC271-3113-4DE9-860F-838ABEF3EC93}" srcOrd="3" destOrd="0" presId="urn:microsoft.com/office/officeart/2005/8/layout/chevron1"/>
    <dgm:cxn modelId="{AF375E71-09F9-44D3-B525-1FC15FCF7E74}" type="presParOf" srcId="{14D8DA28-CAE7-4BFA-8AE3-6909DD5F37B2}" destId="{048DC775-BEDF-4CF4-9459-2DD3341D1960}" srcOrd="4" destOrd="0" presId="urn:microsoft.com/office/officeart/2005/8/layout/chevron1"/>
    <dgm:cxn modelId="{27B0BD71-2FEE-461B-A017-9FF053203CEA}" type="presParOf" srcId="{14D8DA28-CAE7-4BFA-8AE3-6909DD5F37B2}" destId="{6901DA6B-F455-4669-ABD4-B19F68AFF1BB}" srcOrd="5" destOrd="0" presId="urn:microsoft.com/office/officeart/2005/8/layout/chevron1"/>
    <dgm:cxn modelId="{BB49D938-EF9A-4D71-BECC-444AA9A2FFE7}" type="presParOf" srcId="{14D8DA28-CAE7-4BFA-8AE3-6909DD5F37B2}" destId="{905B0E2E-9024-4B8B-8B13-439F16B42C7A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2CA8775-F958-44F4-846A-0F5637AD9C9D}" type="doc">
      <dgm:prSet loTypeId="urn:microsoft.com/office/officeart/2005/8/layout/hProcess9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DDC200B1-F1A3-4DF1-B993-A114D1AA71A2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問出好的商業問題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D3982471-19DB-4526-B755-8D136FFFB3E2}" type="parTrans" cxnId="{8A313B21-476C-496A-9B91-41A5973D5EE2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9CA0C968-6CA0-47C4-B810-D69A3BC9C2AD}" type="sibTrans" cxnId="{8A313B21-476C-496A-9B91-41A5973D5EE2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76E70BB4-5643-4486-A218-74754BD10C05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蒐集數據 </a:t>
          </a:r>
          <a:r>
            <a:rPr lang="en-US" altLang="zh-TW" dirty="0" smtClean="0">
              <a:latin typeface="微軟正黑體" pitchFamily="34" charset="-120"/>
              <a:ea typeface="微軟正黑體" pitchFamily="34" charset="-120"/>
            </a:rPr>
            <a:t>(</a:t>
          </a:r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問卷、瀏覽行為</a:t>
          </a:r>
          <a:r>
            <a:rPr lang="en-US" altLang="zh-TW" dirty="0" smtClean="0">
              <a:latin typeface="微軟正黑體" pitchFamily="34" charset="-120"/>
              <a:ea typeface="微軟正黑體" pitchFamily="34" charset="-120"/>
            </a:rPr>
            <a:t>)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8CD4E695-E91B-451D-A6BA-598C7ECC76FB}" type="parTrans" cxnId="{AE82BB80-8068-43D5-831C-2DC94377FA2E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0D96D21B-0301-4801-8F9A-D5B207C31258}" type="sibTrans" cxnId="{AE82BB80-8068-43D5-831C-2DC94377FA2E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0CF222ED-2F71-405E-B26F-BD063F8D716B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處理、分析數據（表格、圖表）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E1B43526-A4C8-4852-82E9-E6EEB0CE6B7F}" type="parTrans" cxnId="{D0B3C631-071D-4B6C-A011-926140DD21BA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6233DE98-F1FC-4B7D-B850-A6C56B703E9A}" type="sibTrans" cxnId="{D0B3C631-071D-4B6C-A011-926140DD21BA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D76C8344-6686-476D-8757-E899C32BFE96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檢視是否回答商業問題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FCA56A21-E28E-4097-897D-F30FE0A15B74}" type="parTrans" cxnId="{5EF71535-AF9A-416B-8682-0908075DB854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82490886-1026-4AA8-AFC0-D43343B176C3}" type="sibTrans" cxnId="{5EF71535-AF9A-416B-8682-0908075DB854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F56D2064-B960-41EC-85F0-C1E55C4406FC}">
      <dgm:prSet phldrT="[文字]"/>
      <dgm:spPr/>
      <dgm:t>
        <a:bodyPr/>
        <a:lstStyle/>
        <a:p>
          <a:r>
            <a:rPr lang="zh-TW" altLang="en-US" dirty="0" smtClean="0">
              <a:latin typeface="微軟正黑體" pitchFamily="34" charset="-120"/>
              <a:ea typeface="微軟正黑體" pitchFamily="34" charset="-120"/>
            </a:rPr>
            <a:t>轉化為行動、實踐在客戶上</a:t>
          </a:r>
          <a:endParaRPr lang="zh-TW" altLang="en-US" dirty="0">
            <a:latin typeface="微軟正黑體" pitchFamily="34" charset="-120"/>
            <a:ea typeface="微軟正黑體" pitchFamily="34" charset="-120"/>
          </a:endParaRPr>
        </a:p>
      </dgm:t>
    </dgm:pt>
    <dgm:pt modelId="{BD31AA91-8E10-4840-9BBC-9FBCF6D3943A}" type="parTrans" cxnId="{C3B88811-32E0-4555-877B-9D0A762BA511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6B0FFB55-449F-43D5-8A37-B40E072AE4F5}" type="sibTrans" cxnId="{C3B88811-32E0-4555-877B-9D0A762BA511}">
      <dgm:prSet/>
      <dgm:spPr/>
      <dgm:t>
        <a:bodyPr/>
        <a:lstStyle/>
        <a:p>
          <a:endParaRPr lang="zh-TW" altLang="en-US">
            <a:latin typeface="微軟正黑體" pitchFamily="34" charset="-120"/>
            <a:ea typeface="微軟正黑體" pitchFamily="34" charset="-120"/>
          </a:endParaRPr>
        </a:p>
      </dgm:t>
    </dgm:pt>
    <dgm:pt modelId="{11BFC152-4AFE-4E78-9B47-88DEF123C456}" type="pres">
      <dgm:prSet presAssocID="{A2CA8775-F958-44F4-846A-0F5637AD9C9D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2B590EBF-2B02-4311-9712-E1D24048F988}" type="pres">
      <dgm:prSet presAssocID="{A2CA8775-F958-44F4-846A-0F5637AD9C9D}" presName="arrow" presStyleLbl="bgShp" presStyleIdx="0" presStyleCnt="1"/>
      <dgm:spPr/>
    </dgm:pt>
    <dgm:pt modelId="{FE14958A-EBDD-477D-9099-341F860B53B6}" type="pres">
      <dgm:prSet presAssocID="{A2CA8775-F958-44F4-846A-0F5637AD9C9D}" presName="linearProcess" presStyleCnt="0"/>
      <dgm:spPr/>
    </dgm:pt>
    <dgm:pt modelId="{50152180-A97B-4891-BD8D-D7E11868AFE0}" type="pres">
      <dgm:prSet presAssocID="{DDC200B1-F1A3-4DF1-B993-A114D1AA71A2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E129D4F-17A4-44B2-904C-1E08470922AE}" type="pres">
      <dgm:prSet presAssocID="{9CA0C968-6CA0-47C4-B810-D69A3BC9C2AD}" presName="sibTrans" presStyleCnt="0"/>
      <dgm:spPr/>
    </dgm:pt>
    <dgm:pt modelId="{64A5B35B-424E-4D7C-9654-5A18C4815971}" type="pres">
      <dgm:prSet presAssocID="{76E70BB4-5643-4486-A218-74754BD10C05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C5B4862-6A3D-4CB8-867F-50A51FCDA6E2}" type="pres">
      <dgm:prSet presAssocID="{0D96D21B-0301-4801-8F9A-D5B207C31258}" presName="sibTrans" presStyleCnt="0"/>
      <dgm:spPr/>
    </dgm:pt>
    <dgm:pt modelId="{E1BBF357-6D03-489A-82C1-BD6C014F9B75}" type="pres">
      <dgm:prSet presAssocID="{0CF222ED-2F71-405E-B26F-BD063F8D716B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48D1699-5A2E-4948-9FA8-4F5A8FBEBC01}" type="pres">
      <dgm:prSet presAssocID="{6233DE98-F1FC-4B7D-B850-A6C56B703E9A}" presName="sibTrans" presStyleCnt="0"/>
      <dgm:spPr/>
    </dgm:pt>
    <dgm:pt modelId="{C3D291B8-9CF2-4ACD-8621-0EFFEDE1D86E}" type="pres">
      <dgm:prSet presAssocID="{D76C8344-6686-476D-8757-E899C32BFE96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29BC9C1-496E-4150-B7E5-CB3159D12596}" type="pres">
      <dgm:prSet presAssocID="{82490886-1026-4AA8-AFC0-D43343B176C3}" presName="sibTrans" presStyleCnt="0"/>
      <dgm:spPr/>
    </dgm:pt>
    <dgm:pt modelId="{FFF1E176-4142-4D25-8ADB-44DF9A80FDE2}" type="pres">
      <dgm:prSet presAssocID="{F56D2064-B960-41EC-85F0-C1E55C4406FC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F3F99E91-828D-4723-9722-322B21B0AEA8}" type="presOf" srcId="{76E70BB4-5643-4486-A218-74754BD10C05}" destId="{64A5B35B-424E-4D7C-9654-5A18C4815971}" srcOrd="0" destOrd="0" presId="urn:microsoft.com/office/officeart/2005/8/layout/hProcess9"/>
    <dgm:cxn modelId="{79D929A4-6D00-4924-8F2E-4BB0BCDE56E8}" type="presOf" srcId="{0CF222ED-2F71-405E-B26F-BD063F8D716B}" destId="{E1BBF357-6D03-489A-82C1-BD6C014F9B75}" srcOrd="0" destOrd="0" presId="urn:microsoft.com/office/officeart/2005/8/layout/hProcess9"/>
    <dgm:cxn modelId="{AE82BB80-8068-43D5-831C-2DC94377FA2E}" srcId="{A2CA8775-F958-44F4-846A-0F5637AD9C9D}" destId="{76E70BB4-5643-4486-A218-74754BD10C05}" srcOrd="1" destOrd="0" parTransId="{8CD4E695-E91B-451D-A6BA-598C7ECC76FB}" sibTransId="{0D96D21B-0301-4801-8F9A-D5B207C31258}"/>
    <dgm:cxn modelId="{C3B88811-32E0-4555-877B-9D0A762BA511}" srcId="{A2CA8775-F958-44F4-846A-0F5637AD9C9D}" destId="{F56D2064-B960-41EC-85F0-C1E55C4406FC}" srcOrd="4" destOrd="0" parTransId="{BD31AA91-8E10-4840-9BBC-9FBCF6D3943A}" sibTransId="{6B0FFB55-449F-43D5-8A37-B40E072AE4F5}"/>
    <dgm:cxn modelId="{D0B3C631-071D-4B6C-A011-926140DD21BA}" srcId="{A2CA8775-F958-44F4-846A-0F5637AD9C9D}" destId="{0CF222ED-2F71-405E-B26F-BD063F8D716B}" srcOrd="2" destOrd="0" parTransId="{E1B43526-A4C8-4852-82E9-E6EEB0CE6B7F}" sibTransId="{6233DE98-F1FC-4B7D-B850-A6C56B703E9A}"/>
    <dgm:cxn modelId="{E5C32B31-DEFE-4A19-BE35-6096035B1ADC}" type="presOf" srcId="{D76C8344-6686-476D-8757-E899C32BFE96}" destId="{C3D291B8-9CF2-4ACD-8621-0EFFEDE1D86E}" srcOrd="0" destOrd="0" presId="urn:microsoft.com/office/officeart/2005/8/layout/hProcess9"/>
    <dgm:cxn modelId="{F60B99A1-85D5-4D1E-8E89-5A7E4D082665}" type="presOf" srcId="{DDC200B1-F1A3-4DF1-B993-A114D1AA71A2}" destId="{50152180-A97B-4891-BD8D-D7E11868AFE0}" srcOrd="0" destOrd="0" presId="urn:microsoft.com/office/officeart/2005/8/layout/hProcess9"/>
    <dgm:cxn modelId="{8A313B21-476C-496A-9B91-41A5973D5EE2}" srcId="{A2CA8775-F958-44F4-846A-0F5637AD9C9D}" destId="{DDC200B1-F1A3-4DF1-B993-A114D1AA71A2}" srcOrd="0" destOrd="0" parTransId="{D3982471-19DB-4526-B755-8D136FFFB3E2}" sibTransId="{9CA0C968-6CA0-47C4-B810-D69A3BC9C2AD}"/>
    <dgm:cxn modelId="{C77D7CB2-D76B-428B-9409-2EFF4A869E5A}" type="presOf" srcId="{F56D2064-B960-41EC-85F0-C1E55C4406FC}" destId="{FFF1E176-4142-4D25-8ADB-44DF9A80FDE2}" srcOrd="0" destOrd="0" presId="urn:microsoft.com/office/officeart/2005/8/layout/hProcess9"/>
    <dgm:cxn modelId="{5F82778D-5E9F-4FEE-8233-CFDE8E1CAC62}" type="presOf" srcId="{A2CA8775-F958-44F4-846A-0F5637AD9C9D}" destId="{11BFC152-4AFE-4E78-9B47-88DEF123C456}" srcOrd="0" destOrd="0" presId="urn:microsoft.com/office/officeart/2005/8/layout/hProcess9"/>
    <dgm:cxn modelId="{5EF71535-AF9A-416B-8682-0908075DB854}" srcId="{A2CA8775-F958-44F4-846A-0F5637AD9C9D}" destId="{D76C8344-6686-476D-8757-E899C32BFE96}" srcOrd="3" destOrd="0" parTransId="{FCA56A21-E28E-4097-897D-F30FE0A15B74}" sibTransId="{82490886-1026-4AA8-AFC0-D43343B176C3}"/>
    <dgm:cxn modelId="{EEA31DD7-0CEC-40EE-BE42-390860E95083}" type="presParOf" srcId="{11BFC152-4AFE-4E78-9B47-88DEF123C456}" destId="{2B590EBF-2B02-4311-9712-E1D24048F988}" srcOrd="0" destOrd="0" presId="urn:microsoft.com/office/officeart/2005/8/layout/hProcess9"/>
    <dgm:cxn modelId="{B3D64E9F-5CBF-4C61-926E-C86BEF7AACCC}" type="presParOf" srcId="{11BFC152-4AFE-4E78-9B47-88DEF123C456}" destId="{FE14958A-EBDD-477D-9099-341F860B53B6}" srcOrd="1" destOrd="0" presId="urn:microsoft.com/office/officeart/2005/8/layout/hProcess9"/>
    <dgm:cxn modelId="{AA30A4F5-7378-4B1B-A8B3-30E36CD0F6D3}" type="presParOf" srcId="{FE14958A-EBDD-477D-9099-341F860B53B6}" destId="{50152180-A97B-4891-BD8D-D7E11868AFE0}" srcOrd="0" destOrd="0" presId="urn:microsoft.com/office/officeart/2005/8/layout/hProcess9"/>
    <dgm:cxn modelId="{C24E5323-FE2A-4272-A703-DA837BE1C6F4}" type="presParOf" srcId="{FE14958A-EBDD-477D-9099-341F860B53B6}" destId="{1E129D4F-17A4-44B2-904C-1E08470922AE}" srcOrd="1" destOrd="0" presId="urn:microsoft.com/office/officeart/2005/8/layout/hProcess9"/>
    <dgm:cxn modelId="{5D8ECC56-8968-4C72-876B-618FD63E7A76}" type="presParOf" srcId="{FE14958A-EBDD-477D-9099-341F860B53B6}" destId="{64A5B35B-424E-4D7C-9654-5A18C4815971}" srcOrd="2" destOrd="0" presId="urn:microsoft.com/office/officeart/2005/8/layout/hProcess9"/>
    <dgm:cxn modelId="{FE839BE7-00E1-4175-931F-B3409D7630F5}" type="presParOf" srcId="{FE14958A-EBDD-477D-9099-341F860B53B6}" destId="{4C5B4862-6A3D-4CB8-867F-50A51FCDA6E2}" srcOrd="3" destOrd="0" presId="urn:microsoft.com/office/officeart/2005/8/layout/hProcess9"/>
    <dgm:cxn modelId="{A8875024-D1F2-4827-8C18-7B4174E0FE78}" type="presParOf" srcId="{FE14958A-EBDD-477D-9099-341F860B53B6}" destId="{E1BBF357-6D03-489A-82C1-BD6C014F9B75}" srcOrd="4" destOrd="0" presId="urn:microsoft.com/office/officeart/2005/8/layout/hProcess9"/>
    <dgm:cxn modelId="{EFC316D9-85DB-4760-97D3-EE4BE6CE61BA}" type="presParOf" srcId="{FE14958A-EBDD-477D-9099-341F860B53B6}" destId="{C48D1699-5A2E-4948-9FA8-4F5A8FBEBC01}" srcOrd="5" destOrd="0" presId="urn:microsoft.com/office/officeart/2005/8/layout/hProcess9"/>
    <dgm:cxn modelId="{D7AC290E-116F-47B6-8B36-DDF131733007}" type="presParOf" srcId="{FE14958A-EBDD-477D-9099-341F860B53B6}" destId="{C3D291B8-9CF2-4ACD-8621-0EFFEDE1D86E}" srcOrd="6" destOrd="0" presId="urn:microsoft.com/office/officeart/2005/8/layout/hProcess9"/>
    <dgm:cxn modelId="{F0F016D3-B4DF-41DC-9F9B-8D5EFD642795}" type="presParOf" srcId="{FE14958A-EBDD-477D-9099-341F860B53B6}" destId="{129BC9C1-496E-4150-B7E5-CB3159D12596}" srcOrd="7" destOrd="0" presId="urn:microsoft.com/office/officeart/2005/8/layout/hProcess9"/>
    <dgm:cxn modelId="{2B6C2127-B420-407C-B349-AA7A89E0EDC7}" type="presParOf" srcId="{FE14958A-EBDD-477D-9099-341F860B53B6}" destId="{FFF1E176-4142-4D25-8ADB-44DF9A80FDE2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8F0C75-13E3-4364-B1D8-99D1F97E3F61}">
      <dsp:nvSpPr>
        <dsp:cNvPr id="0" name=""/>
        <dsp:cNvSpPr/>
      </dsp:nvSpPr>
      <dsp:spPr>
        <a:xfrm>
          <a:off x="439223" y="0"/>
          <a:ext cx="4977865" cy="2752080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CD40A4-C92B-44D9-BA7D-0E37578626C0}">
      <dsp:nvSpPr>
        <dsp:cNvPr id="0" name=""/>
        <dsp:cNvSpPr/>
      </dsp:nvSpPr>
      <dsp:spPr>
        <a:xfrm>
          <a:off x="107" y="825624"/>
          <a:ext cx="1859765" cy="110083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000" kern="1200" dirty="0" smtClean="0">
              <a:latin typeface="微軟正黑體" pitchFamily="34" charset="-120"/>
              <a:ea typeface="微軟正黑體" pitchFamily="34" charset="-120"/>
            </a:rPr>
            <a:t>蒐集資料</a:t>
          </a:r>
          <a:endParaRPr lang="zh-TW" altLang="en-US" sz="30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53845" y="879362"/>
        <a:ext cx="1752289" cy="993356"/>
      </dsp:txXfrm>
    </dsp:sp>
    <dsp:sp modelId="{D93C31BA-DA6A-495C-AE71-C7E068E7EA1D}">
      <dsp:nvSpPr>
        <dsp:cNvPr id="0" name=""/>
        <dsp:cNvSpPr/>
      </dsp:nvSpPr>
      <dsp:spPr>
        <a:xfrm>
          <a:off x="1998273" y="825624"/>
          <a:ext cx="1859765" cy="110083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000" kern="1200" dirty="0" smtClean="0">
              <a:latin typeface="微軟正黑體" pitchFamily="34" charset="-120"/>
              <a:ea typeface="微軟正黑體" pitchFamily="34" charset="-120"/>
            </a:rPr>
            <a:t>整理資料</a:t>
          </a:r>
          <a:endParaRPr lang="zh-TW" altLang="en-US" sz="30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2052011" y="879362"/>
        <a:ext cx="1752289" cy="993356"/>
      </dsp:txXfrm>
    </dsp:sp>
    <dsp:sp modelId="{2D2EC248-040A-4AAE-893A-52639CCC3266}">
      <dsp:nvSpPr>
        <dsp:cNvPr id="0" name=""/>
        <dsp:cNvSpPr/>
      </dsp:nvSpPr>
      <dsp:spPr>
        <a:xfrm>
          <a:off x="3996439" y="825624"/>
          <a:ext cx="1859765" cy="110083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000" kern="1200" dirty="0" smtClean="0">
              <a:latin typeface="微軟正黑體" pitchFamily="34" charset="-120"/>
              <a:ea typeface="微軟正黑體" pitchFamily="34" charset="-120"/>
            </a:rPr>
            <a:t>分析資料</a:t>
          </a:r>
          <a:endParaRPr lang="zh-TW" altLang="en-US" sz="30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4050177" y="879362"/>
        <a:ext cx="1752289" cy="9933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57656-F76B-482E-AAAF-ADC6102B3A5C}">
      <dsp:nvSpPr>
        <dsp:cNvPr id="0" name=""/>
        <dsp:cNvSpPr/>
      </dsp:nvSpPr>
      <dsp:spPr>
        <a:xfrm>
          <a:off x="3817" y="1876494"/>
          <a:ext cx="2222152" cy="888861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50673" rIns="50673" bIns="50673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800" kern="1200" dirty="0" smtClean="0">
              <a:latin typeface="微軟正黑體" pitchFamily="34" charset="-120"/>
              <a:ea typeface="微軟正黑體" pitchFamily="34" charset="-120"/>
            </a:rPr>
            <a:t>敘述</a:t>
          </a:r>
          <a:endParaRPr lang="zh-TW" altLang="en-US" sz="38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448248" y="1876494"/>
        <a:ext cx="1333291" cy="888861"/>
      </dsp:txXfrm>
    </dsp:sp>
    <dsp:sp modelId="{BE952B12-F385-4943-AC52-09BD9BF952FF}">
      <dsp:nvSpPr>
        <dsp:cNvPr id="0" name=""/>
        <dsp:cNvSpPr/>
      </dsp:nvSpPr>
      <dsp:spPr>
        <a:xfrm>
          <a:off x="2003754" y="1876494"/>
          <a:ext cx="2222152" cy="88886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50673" rIns="50673" bIns="50673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800" kern="1200" dirty="0" smtClean="0">
              <a:latin typeface="微軟正黑體" pitchFamily="34" charset="-120"/>
              <a:ea typeface="微軟正黑體" pitchFamily="34" charset="-120"/>
            </a:rPr>
            <a:t>診斷</a:t>
          </a:r>
          <a:endParaRPr lang="zh-TW" altLang="en-US" sz="38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2448185" y="1876494"/>
        <a:ext cx="1333291" cy="888861"/>
      </dsp:txXfrm>
    </dsp:sp>
    <dsp:sp modelId="{048DC775-BEDF-4CF4-9459-2DD3341D1960}">
      <dsp:nvSpPr>
        <dsp:cNvPr id="0" name=""/>
        <dsp:cNvSpPr/>
      </dsp:nvSpPr>
      <dsp:spPr>
        <a:xfrm>
          <a:off x="4003692" y="1876494"/>
          <a:ext cx="2222152" cy="888861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50673" rIns="50673" bIns="50673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800" kern="1200" dirty="0" smtClean="0">
              <a:latin typeface="微軟正黑體" pitchFamily="34" charset="-120"/>
              <a:ea typeface="微軟正黑體" pitchFamily="34" charset="-120"/>
            </a:rPr>
            <a:t>預測</a:t>
          </a:r>
          <a:endParaRPr lang="zh-TW" altLang="en-US" sz="38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4448123" y="1876494"/>
        <a:ext cx="1333291" cy="888861"/>
      </dsp:txXfrm>
    </dsp:sp>
    <dsp:sp modelId="{905B0E2E-9024-4B8B-8B13-439F16B42C7A}">
      <dsp:nvSpPr>
        <dsp:cNvPr id="0" name=""/>
        <dsp:cNvSpPr/>
      </dsp:nvSpPr>
      <dsp:spPr>
        <a:xfrm>
          <a:off x="6003629" y="1876494"/>
          <a:ext cx="2222152" cy="888861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50673" rIns="50673" bIns="50673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800" kern="1200" dirty="0" smtClean="0">
              <a:latin typeface="微軟正黑體" pitchFamily="34" charset="-120"/>
              <a:ea typeface="微軟正黑體" pitchFamily="34" charset="-120"/>
            </a:rPr>
            <a:t>處方</a:t>
          </a:r>
          <a:endParaRPr lang="zh-TW" altLang="en-US" sz="38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6448060" y="1876494"/>
        <a:ext cx="1333291" cy="8888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590EBF-2B02-4311-9712-E1D24048F988}">
      <dsp:nvSpPr>
        <dsp:cNvPr id="0" name=""/>
        <dsp:cNvSpPr/>
      </dsp:nvSpPr>
      <dsp:spPr>
        <a:xfrm>
          <a:off x="617219" y="0"/>
          <a:ext cx="6995160" cy="4824536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152180-A97B-4891-BD8D-D7E11868AFE0}">
      <dsp:nvSpPr>
        <dsp:cNvPr id="0" name=""/>
        <dsp:cNvSpPr/>
      </dsp:nvSpPr>
      <dsp:spPr>
        <a:xfrm>
          <a:off x="3616" y="1447360"/>
          <a:ext cx="1581224" cy="192981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微軟正黑體" pitchFamily="34" charset="-120"/>
              <a:ea typeface="微軟正黑體" pitchFamily="34" charset="-120"/>
            </a:rPr>
            <a:t>問出好的商業問題</a:t>
          </a:r>
          <a:endParaRPr lang="zh-TW" altLang="en-US" sz="20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80805" y="1524549"/>
        <a:ext cx="1426846" cy="1775436"/>
      </dsp:txXfrm>
    </dsp:sp>
    <dsp:sp modelId="{64A5B35B-424E-4D7C-9654-5A18C4815971}">
      <dsp:nvSpPr>
        <dsp:cNvPr id="0" name=""/>
        <dsp:cNvSpPr/>
      </dsp:nvSpPr>
      <dsp:spPr>
        <a:xfrm>
          <a:off x="1663902" y="1447360"/>
          <a:ext cx="1581224" cy="192981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微軟正黑體" pitchFamily="34" charset="-120"/>
              <a:ea typeface="微軟正黑體" pitchFamily="34" charset="-120"/>
            </a:rPr>
            <a:t>蒐集數據 </a:t>
          </a:r>
          <a:r>
            <a:rPr lang="en-US" altLang="zh-TW" sz="2000" kern="1200" dirty="0" smtClean="0">
              <a:latin typeface="微軟正黑體" pitchFamily="34" charset="-120"/>
              <a:ea typeface="微軟正黑體" pitchFamily="34" charset="-120"/>
            </a:rPr>
            <a:t>(</a:t>
          </a:r>
          <a:r>
            <a:rPr lang="zh-TW" altLang="en-US" sz="2000" kern="1200" dirty="0" smtClean="0">
              <a:latin typeface="微軟正黑體" pitchFamily="34" charset="-120"/>
              <a:ea typeface="微軟正黑體" pitchFamily="34" charset="-120"/>
            </a:rPr>
            <a:t>問卷、瀏覽行為</a:t>
          </a:r>
          <a:r>
            <a:rPr lang="en-US" altLang="zh-TW" sz="2000" kern="1200" dirty="0" smtClean="0">
              <a:latin typeface="微軟正黑體" pitchFamily="34" charset="-120"/>
              <a:ea typeface="微軟正黑體" pitchFamily="34" charset="-120"/>
            </a:rPr>
            <a:t>)</a:t>
          </a:r>
          <a:endParaRPr lang="zh-TW" altLang="en-US" sz="20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1741091" y="1524549"/>
        <a:ext cx="1426846" cy="1775436"/>
      </dsp:txXfrm>
    </dsp:sp>
    <dsp:sp modelId="{E1BBF357-6D03-489A-82C1-BD6C014F9B75}">
      <dsp:nvSpPr>
        <dsp:cNvPr id="0" name=""/>
        <dsp:cNvSpPr/>
      </dsp:nvSpPr>
      <dsp:spPr>
        <a:xfrm>
          <a:off x="3324187" y="1447360"/>
          <a:ext cx="1581224" cy="192981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微軟正黑體" pitchFamily="34" charset="-120"/>
              <a:ea typeface="微軟正黑體" pitchFamily="34" charset="-120"/>
            </a:rPr>
            <a:t>處理、分析數據（表格、圖表）</a:t>
          </a:r>
          <a:endParaRPr lang="zh-TW" altLang="en-US" sz="20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3401376" y="1524549"/>
        <a:ext cx="1426846" cy="1775436"/>
      </dsp:txXfrm>
    </dsp:sp>
    <dsp:sp modelId="{C3D291B8-9CF2-4ACD-8621-0EFFEDE1D86E}">
      <dsp:nvSpPr>
        <dsp:cNvPr id="0" name=""/>
        <dsp:cNvSpPr/>
      </dsp:nvSpPr>
      <dsp:spPr>
        <a:xfrm>
          <a:off x="4984473" y="1447360"/>
          <a:ext cx="1581224" cy="192981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微軟正黑體" pitchFamily="34" charset="-120"/>
              <a:ea typeface="微軟正黑體" pitchFamily="34" charset="-120"/>
            </a:rPr>
            <a:t>檢視是否回答商業問題</a:t>
          </a:r>
          <a:endParaRPr lang="zh-TW" altLang="en-US" sz="20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5061662" y="1524549"/>
        <a:ext cx="1426846" cy="1775436"/>
      </dsp:txXfrm>
    </dsp:sp>
    <dsp:sp modelId="{FFF1E176-4142-4D25-8ADB-44DF9A80FDE2}">
      <dsp:nvSpPr>
        <dsp:cNvPr id="0" name=""/>
        <dsp:cNvSpPr/>
      </dsp:nvSpPr>
      <dsp:spPr>
        <a:xfrm>
          <a:off x="6644759" y="1447360"/>
          <a:ext cx="1581224" cy="1929814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微軟正黑體" pitchFamily="34" charset="-120"/>
              <a:ea typeface="微軟正黑體" pitchFamily="34" charset="-120"/>
            </a:rPr>
            <a:t>轉化為行動、實踐在客戶上</a:t>
          </a:r>
          <a:endParaRPr lang="zh-TW" altLang="en-US" sz="2000" kern="1200" dirty="0">
            <a:latin typeface="微軟正黑體" pitchFamily="34" charset="-120"/>
            <a:ea typeface="微軟正黑體" pitchFamily="34" charset="-120"/>
          </a:endParaRPr>
        </a:p>
      </dsp:txBody>
      <dsp:txXfrm>
        <a:off x="6721948" y="1524549"/>
        <a:ext cx="1426846" cy="17754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gif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jpeg>
</file>

<file path=ppt/media/image41.jpeg>
</file>

<file path=ppt/media/image42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Calibri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51203" name="日期版面配置區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Calibri" pitchFamily="34" charset="0"/>
              </a:defRPr>
            </a:lvl1pPr>
          </a:lstStyle>
          <a:p>
            <a:fld id="{D742D68A-9E50-4BC6-A130-4EEBADDC709F}" type="datetimeFigureOut">
              <a:rPr lang="zh-TW" altLang="en-US"/>
              <a:pPr/>
              <a:t>2015/3/24</a:t>
            </a:fld>
            <a:endParaRPr lang="zh-TW" altLang="en-US"/>
          </a:p>
        </p:txBody>
      </p:sp>
      <p:sp>
        <p:nvSpPr>
          <p:cNvPr id="51204" name="投影片圖像版面配置區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5" name="備忘稿版面配置區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51206" name="頁尾版面配置區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200">
                <a:latin typeface="Calibri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51207" name="投影片編號版面配置區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Calibri" pitchFamily="34" charset="0"/>
              </a:defRPr>
            </a:lvl1pPr>
          </a:lstStyle>
          <a:p>
            <a:fld id="{A51A17F7-40DB-48EF-B1EE-0B33A3CCDF8B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63859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新細明體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投影片圖像版面配置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0" lang="zh-TW" altLang="en-US" smtClean="0"/>
          </a:p>
        </p:txBody>
      </p:sp>
      <p:sp>
        <p:nvSpPr>
          <p:cNvPr id="52228" name="投影片編號版面配置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FB577403-F0BD-4A95-9773-D26CDF7B7197}" type="slidenum">
              <a:rPr kumimoji="0" lang="zh-TW" altLang="en-US">
                <a:latin typeface="Calibri" pitchFamily="34" charset="0"/>
              </a:rPr>
              <a:pPr eaLnBrk="1" hangingPunct="1"/>
              <a:t>105</a:t>
            </a:fld>
            <a:endParaRPr kumimoji="0" lang="zh-TW" altLang="en-US">
              <a:latin typeface="Calibri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C:\Users\Administrator\Copy\BOY&amp;SKYME\2013.10 大數資訊有限公司簡報頁\設計檔\PSD\大數資訊簡報頁-1-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287342" y="2924944"/>
            <a:ext cx="5182344" cy="576064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11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156176" y="5301208"/>
            <a:ext cx="2339752" cy="94887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17" name="副標題 2"/>
          <p:cNvSpPr>
            <a:spLocks noGrp="1"/>
          </p:cNvSpPr>
          <p:nvPr>
            <p:ph type="subTitle" idx="1"/>
          </p:nvPr>
        </p:nvSpPr>
        <p:spPr>
          <a:xfrm>
            <a:off x="2555776" y="3597542"/>
            <a:ext cx="5040560" cy="4789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 smtClean="0"/>
              <a:t>按一下以編輯母片副標題樣式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2608708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46B9A5-4102-4BE5-ADCF-FB0FB4D91741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4982700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Copy\BOY&amp;SKYME\2013.10 大數資訊有限公司簡報頁\設計檔\PSD\大數資訊簡報頁-4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E59A88-FC47-430C-AD16-62CD555985CC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520794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Administrator\Copy\BOY&amp;SKYME\2013.10 大數資訊有限公司簡報頁\設計檔\PSD\大數資訊簡報頁-3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63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1916832"/>
            <a:ext cx="7772400" cy="1362075"/>
          </a:xfrm>
        </p:spPr>
        <p:txBody>
          <a:bodyPr anchor="b"/>
          <a:lstStyle>
            <a:lvl1pPr algn="ctr">
              <a:defRPr sz="4000" b="1" cap="all"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3368973"/>
            <a:ext cx="7772400" cy="1500187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6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8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A2B1599-7836-4A51-A5A2-5DCA85FFB41C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046654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  <a:lvl2pPr>
              <a:buClr>
                <a:schemeClr val="accent3">
                  <a:lumMod val="50000"/>
                </a:schemeClr>
              </a:buClr>
              <a:defRPr/>
            </a:lvl2pPr>
            <a:lvl3pPr>
              <a:buClr>
                <a:schemeClr val="accent3">
                  <a:lumMod val="50000"/>
                </a:schemeClr>
              </a:buClr>
              <a:defRPr/>
            </a:lvl3pPr>
            <a:lvl4pPr>
              <a:buClr>
                <a:schemeClr val="accent3">
                  <a:lumMod val="50000"/>
                </a:schemeClr>
              </a:buClr>
              <a:defRPr/>
            </a:lvl4pPr>
            <a:lvl5pPr>
              <a:buClr>
                <a:schemeClr val="accent3">
                  <a:lumMod val="50000"/>
                </a:schemeClr>
              </a:buClr>
              <a:defRPr/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6" name="標題 1"/>
          <p:cNvSpPr>
            <a:spLocks noGrp="1"/>
          </p:cNvSpPr>
          <p:nvPr>
            <p:ph type="title"/>
          </p:nvPr>
        </p:nvSpPr>
        <p:spPr>
          <a:xfrm>
            <a:off x="420688" y="260350"/>
            <a:ext cx="8229600" cy="56197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369090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2A3E47B-88B2-428F-8C7C-05B0F9CA9DF6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94778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8" name="頁尾版面配置區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9" name="投影片編號版面配置區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723E79-2633-48FD-BFEC-9C851B89FF42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0385778"/>
      </p:ext>
    </p:extLst>
  </p:cSld>
  <p:clrMapOvr>
    <a:masterClrMapping/>
  </p:clrMapOvr>
  <p:transition spd="slow">
    <p:pull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4" name="頁尾版面配置區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投影片編號版面配置區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7ECA07-8A20-4597-BC93-6732556D3495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3448018"/>
      </p:ext>
    </p:extLst>
  </p:cSld>
  <p:clrMapOvr>
    <a:masterClrMapping/>
  </p:clrMapOvr>
  <p:transition spd="slow">
    <p:pull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103FCC-971D-458D-A7B7-7781388F703F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1746048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28967D-32F7-4CE2-855F-A63A43FCD1EB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9858197"/>
      </p:ext>
    </p:extLst>
  </p:cSld>
  <p:clrMapOvr>
    <a:masterClrMapping/>
  </p:clrMapOvr>
  <p:transition spd="slow">
    <p:pull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4AAA28-BAA3-4938-B50A-23079306EFD2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6473399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C:\Users\Administrator\Copy\BOY&amp;SKYME\2013.10 大數資訊有限公司簡報頁\設計檔\PSD\大數資訊簡報頁-2.jp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-20638"/>
            <a:ext cx="9144001" cy="6858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標題版面配置區 1"/>
          <p:cNvSpPr>
            <a:spLocks noGrp="1"/>
          </p:cNvSpPr>
          <p:nvPr>
            <p:ph type="title"/>
          </p:nvPr>
        </p:nvSpPr>
        <p:spPr bwMode="auto">
          <a:xfrm>
            <a:off x="420688" y="260350"/>
            <a:ext cx="822960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1028" name="文字版面配置區 2"/>
          <p:cNvSpPr>
            <a:spLocks noGrp="1"/>
          </p:cNvSpPr>
          <p:nvPr>
            <p:ph type="body" idx="1"/>
          </p:nvPr>
        </p:nvSpPr>
        <p:spPr bwMode="auto">
          <a:xfrm>
            <a:off x="457200" y="1484313"/>
            <a:ext cx="8229600" cy="464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1029" name="日期版面配置區 3"/>
          <p:cNvSpPr>
            <a:spLocks noGrp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030" name="頁尾版面配置區 4"/>
          <p:cNvSpPr>
            <a:spLocks noGrp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031" name="投影片編號版面配置區 5"/>
          <p:cNvSpPr>
            <a:spLocks noGrp="1"/>
          </p:cNvSpPr>
          <p:nvPr>
            <p:ph type="sldNum" sz="quarter" idx="4"/>
          </p:nvPr>
        </p:nvSpPr>
        <p:spPr bwMode="auto">
          <a:xfrm>
            <a:off x="6913563" y="63817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B3F395F-68F7-412E-859F-D82841B83973}" type="slidenum">
              <a:rPr lang="zh-TW" altLang="en-US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30" r:id="rId1"/>
    <p:sldLayoutId id="2147484231" r:id="rId2"/>
    <p:sldLayoutId id="214748423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3" r:id="rId11"/>
  </p:sldLayoutIdLst>
  <p:transition spd="slow">
    <p:pull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rgbClr val="595959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Arial" charset="0"/>
          <a:ea typeface="微軟正黑體" pitchFamily="34" charset="-12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Arial" charset="0"/>
          <a:ea typeface="微軟正黑體" pitchFamily="34" charset="-12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Arial" charset="0"/>
          <a:ea typeface="微軟正黑體" pitchFamily="34" charset="-12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Arial" charset="0"/>
          <a:ea typeface="微軟正黑體" pitchFamily="34" charset="-12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E2C3E"/>
        </a:buClr>
        <a:buFont typeface="Wingdings" pitchFamily="2" charset="2"/>
        <a:buChar char="n"/>
        <a:defRPr kumimoji="1" sz="2800" kern="1200">
          <a:solidFill>
            <a:srgbClr val="595959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E2C3E"/>
        </a:buClr>
        <a:buFont typeface="Wingdings" pitchFamily="2" charset="2"/>
        <a:buChar char="p"/>
        <a:defRPr kumimoji="1" sz="2400" kern="1200">
          <a:solidFill>
            <a:srgbClr val="595959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E2C3E"/>
        </a:buClr>
        <a:buFont typeface="Wingdings" pitchFamily="2" charset="2"/>
        <a:buChar char="n"/>
        <a:defRPr kumimoji="1" sz="2000" kern="1200">
          <a:solidFill>
            <a:srgbClr val="595959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E2C3E"/>
        </a:buClr>
        <a:buFont typeface="Wingdings" pitchFamily="2" charset="2"/>
        <a:buChar char="p"/>
        <a:defRPr kumimoji="1" sz="1600" kern="1200">
          <a:solidFill>
            <a:srgbClr val="595959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E2C3E"/>
        </a:buClr>
        <a:buFont typeface="Wingdings" pitchFamily="2" charset="2"/>
        <a:buChar char="n"/>
        <a:defRPr kumimoji="1" sz="1400" kern="1200">
          <a:solidFill>
            <a:srgbClr val="595959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cran.r-project.org/src/base/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ywchiu-tw.appspot.com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acktpub.com/big-data-and-business-intelligence/machine-learning-r-cookbook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www.kaggle.com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hyperlink" Target="http://simplystatistics.org/2013/02/15/interview-with-nick-chamandy-statistician-at-google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jpeg"/><Relationship Id="rId4" Type="http://schemas.openxmlformats.org/officeDocument/2006/relationships/hyperlink" Target="http://www.kdnuggets.com/jobs/13/03-29-apple-sr-data-scientist.html?utm_source=twitterfeed&amp;utm_medium=facebook&amp;utm_campaign=tfb&amp;utm_content=FaceBook&amp;utm_term=analytics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volutionanalytics.com/why-revolution-r/which-r-is-right-for-me.php" TargetMode="External"/><Relationship Id="rId2" Type="http://schemas.openxmlformats.org/officeDocument/2006/relationships/hyperlink" Target="http://www.revolutionanalytics.com/products/revolution-r.php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hyperlink" Target="http://www.oracle.com/us/products/database/big-data-appliance/overview/index.html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volutionanalytics.com/why-revolution-r/benchmarks.php" TargetMode="External"/><Relationship Id="rId2" Type="http://schemas.openxmlformats.org/officeDocument/2006/relationships/hyperlink" Target="http://www.revolutionanalytics.com/downloads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gi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-project.org/" TargetMode="External"/><Relationship Id="rId2" Type="http://schemas.openxmlformats.org/officeDocument/2006/relationships/hyperlink" Target="http://www.rstudio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rpubs.com/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hyperlink" Target="http://en.wikipedia.org/wiki/Iris_virginica" TargetMode="External"/><Relationship Id="rId3" Type="http://schemas.openxmlformats.org/officeDocument/2006/relationships/image" Target="../media/image39.jpeg"/><Relationship Id="rId7" Type="http://schemas.openxmlformats.org/officeDocument/2006/relationships/hyperlink" Target="http://en.wikipedia.org/wiki/Iris_versicolor" TargetMode="External"/><Relationship Id="rId2" Type="http://schemas.openxmlformats.org/officeDocument/2006/relationships/hyperlink" Target="http://en.wikipedia.org/wiki/Iris_flower_data_set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en.wikipedia.org/w/index.php?title=Iris_setosa&amp;action=edit&amp;redlink=1" TargetMode="External"/><Relationship Id="rId5" Type="http://schemas.openxmlformats.org/officeDocument/2006/relationships/image" Target="../media/image41.jpeg"/><Relationship Id="rId4" Type="http://schemas.openxmlformats.org/officeDocument/2006/relationships/image" Target="../media/image40.jpe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標題 3"/>
          <p:cNvSpPr>
            <a:spLocks noGrp="1"/>
          </p:cNvSpPr>
          <p:nvPr>
            <p:ph type="ctrTitle"/>
          </p:nvPr>
        </p:nvSpPr>
        <p:spPr>
          <a:xfrm>
            <a:off x="1287463" y="2924944"/>
            <a:ext cx="5805487" cy="576263"/>
          </a:xfrm>
        </p:spPr>
        <p:txBody>
          <a:bodyPr/>
          <a:lstStyle/>
          <a:p>
            <a:r>
              <a:rPr lang="en-US" altLang="zh-TW" dirty="0" smtClean="0">
                <a:cs typeface="Arial" charset="0"/>
              </a:rPr>
              <a:t>R </a:t>
            </a:r>
            <a:r>
              <a:rPr lang="zh-TW" altLang="en-US" dirty="0" smtClean="0">
                <a:cs typeface="Arial" charset="0"/>
              </a:rPr>
              <a:t>語言基礎</a:t>
            </a:r>
          </a:p>
        </p:txBody>
      </p:sp>
      <p:sp>
        <p:nvSpPr>
          <p:cNvPr id="6147" name="文字版面配置區 5"/>
          <p:cNvSpPr>
            <a:spLocks noGrp="1"/>
          </p:cNvSpPr>
          <p:nvPr>
            <p:ph type="body" sz="half" idx="2"/>
          </p:nvPr>
        </p:nvSpPr>
        <p:spPr>
          <a:xfrm>
            <a:off x="6156325" y="5720035"/>
            <a:ext cx="2339975" cy="949325"/>
          </a:xfrm>
        </p:spPr>
        <p:txBody>
          <a:bodyPr/>
          <a:lstStyle/>
          <a:p>
            <a:r>
              <a:rPr lang="en-US" altLang="zh-TW" dirty="0" smtClean="0">
                <a:solidFill>
                  <a:srgbClr val="595959"/>
                </a:solidFill>
                <a:latin typeface="Arial" charset="0"/>
                <a:cs typeface="Arial" charset="0"/>
              </a:rPr>
              <a:t>David Chiu</a:t>
            </a:r>
          </a:p>
          <a:p>
            <a:r>
              <a:rPr lang="en-US" altLang="zh-TW" dirty="0" smtClean="0">
                <a:solidFill>
                  <a:srgbClr val="595959"/>
                </a:solidFill>
                <a:latin typeface="Arial" charset="0"/>
                <a:cs typeface="Arial" charset="0"/>
              </a:rPr>
              <a:t>2015/03/24</a:t>
            </a:r>
          </a:p>
        </p:txBody>
      </p:sp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資料思維</a:t>
            </a:r>
            <a:endParaRPr lang="zh-TW" altLang="en-US" dirty="0"/>
          </a:p>
        </p:txBody>
      </p:sp>
      <p:graphicFrame>
        <p:nvGraphicFramePr>
          <p:cNvPr id="4" name="內容版面配置區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9078792"/>
              </p:ext>
            </p:extLst>
          </p:nvPr>
        </p:nvGraphicFramePr>
        <p:xfrm>
          <a:off x="395536" y="1196752"/>
          <a:ext cx="8229600" cy="482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797436"/>
      </p:ext>
    </p:extLst>
  </p:cSld>
  <p:clrMapOvr>
    <a:masterClrMapping/>
  </p:clrMapOvr>
  <p:transition spd="slow">
    <p:pull dir="r"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list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6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sapply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與</a:t>
            </a:r>
            <a:r>
              <a:rPr lang="en-US" altLang="zh-TW" dirty="0" err="1"/>
              <a:t>lapply</a:t>
            </a:r>
            <a:r>
              <a:rPr lang="en-US" altLang="zh-TW" dirty="0"/>
              <a:t> </a:t>
            </a:r>
            <a:r>
              <a:rPr lang="zh-TW" altLang="en-US" dirty="0"/>
              <a:t>做比較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list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6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lapply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sapply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7461483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m1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 smtClean="0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m2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8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 smtClean="0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zh-TW" altLang="en-US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li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list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m1, m2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005F5F"/>
                </a:solidFill>
                <a:highlight>
                  <a:srgbClr val="FFFFFF"/>
                </a:highlight>
              </a:rPr>
              <a:t>sapply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li,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mean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005F5F"/>
                </a:solidFill>
                <a:highlight>
                  <a:srgbClr val="FFFFFF"/>
                </a:highlight>
              </a:rPr>
              <a:t>sapply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li,</a:t>
            </a:r>
            <a:r>
              <a:rPr lang="en-US" altLang="zh-TW" dirty="0" err="1" smtClean="0">
                <a:solidFill>
                  <a:srgbClr val="87005F"/>
                </a:solidFill>
                <a:highlight>
                  <a:srgbClr val="FFFFFF"/>
                </a:highlight>
              </a:rPr>
              <a:t>function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e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e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])</a:t>
            </a:r>
            <a:endParaRPr lang="zh-TW" altLang="en-US" dirty="0" smtClean="0"/>
          </a:p>
          <a:p>
            <a:pPr marL="0" indent="0">
              <a:buNone/>
            </a:pPr>
            <a:endParaRPr lang="zh-TW" altLang="en-US" dirty="0"/>
          </a:p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更多</a:t>
            </a:r>
            <a:r>
              <a:rPr lang="en-US" altLang="zh-TW" dirty="0" err="1" smtClean="0"/>
              <a:t>sapply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95994067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apply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m,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zh-TW" altLang="en-US" dirty="0" smtClean="0">
                <a:solidFill>
                  <a:srgbClr val="00005F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#</a:t>
            </a:r>
            <a:r>
              <a:rPr lang="zh-TW" altLang="en-US" dirty="0" smtClean="0">
                <a:solidFill>
                  <a:srgbClr val="00005F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rowSums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apply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m,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zh-TW" altLang="en-US" dirty="0" smtClean="0">
                <a:solidFill>
                  <a:srgbClr val="00005F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#</a:t>
            </a:r>
            <a:r>
              <a:rPr lang="zh-TW" altLang="en-US" dirty="0" smtClean="0">
                <a:solidFill>
                  <a:srgbClr val="00005F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colSums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 </a:t>
            </a:r>
            <a:r>
              <a:rPr lang="en-US" altLang="zh-TW" dirty="0" smtClean="0"/>
              <a:t>Apply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260850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80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70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59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88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57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t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tapply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x,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t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mean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t</a:t>
            </a:r>
            <a:r>
              <a:rPr lang="en-US" altLang="zh-TW" dirty="0" err="1" smtClean="0"/>
              <a:t>apply</a:t>
            </a:r>
            <a:r>
              <a:rPr lang="en-US" altLang="zh-TW" dirty="0" smtClean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7152110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data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tapply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Sepal.Length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Species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mean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 </a:t>
            </a:r>
            <a:r>
              <a:rPr lang="en-US" altLang="zh-TW" dirty="0" err="1" smtClean="0"/>
              <a:t>tapply</a:t>
            </a:r>
            <a:r>
              <a:rPr lang="zh-TW" altLang="en-US" dirty="0" smtClean="0"/>
              <a:t> 進行分組計算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11015349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試想如果今天老闆要你找出哪個年齡層的學生最多，並畫出資料分佈圖的話，該怎麼做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資料分析實作  </a:t>
            </a:r>
            <a:r>
              <a:rPr lang="en-US" altLang="zh-TW" dirty="0" smtClean="0"/>
              <a:t>- </a:t>
            </a:r>
            <a:r>
              <a:rPr lang="zh-TW" altLang="en-US" dirty="0" smtClean="0"/>
              <a:t>一個簡單的問題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480" y="2996952"/>
            <a:ext cx="6878278" cy="2851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0615952"/>
      </p:ext>
    </p:extLst>
  </p:cSld>
  <p:clrMapOvr>
    <a:masterClrMapping/>
  </p:clrMapOvr>
  <p:transition spd="slow">
    <p:pull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484313"/>
            <a:ext cx="5338936" cy="4641850"/>
          </a:xfrm>
        </p:spPr>
        <p:txBody>
          <a:bodyPr/>
          <a:lstStyle/>
          <a:p>
            <a:r>
              <a:rPr lang="zh-TW" altLang="en-US" dirty="0" smtClean="0"/>
              <a:t>資料庫派的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先下個</a:t>
            </a:r>
            <a:r>
              <a:rPr lang="en-US" altLang="zh-TW" dirty="0" smtClean="0"/>
              <a:t>SQL </a:t>
            </a:r>
            <a:r>
              <a:rPr lang="zh-TW" altLang="en-US" dirty="0" smtClean="0"/>
              <a:t>做個</a:t>
            </a:r>
            <a:r>
              <a:rPr lang="zh-TW" altLang="en-US" dirty="0"/>
              <a:t>資料</a:t>
            </a:r>
            <a:r>
              <a:rPr lang="zh-TW" altLang="en-US" dirty="0" smtClean="0"/>
              <a:t>聚合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使用視覺化工具呈現到報表上</a:t>
            </a:r>
            <a:endParaRPr lang="en-US" altLang="zh-TW" dirty="0" smtClean="0"/>
          </a:p>
          <a:p>
            <a:pPr lvl="1"/>
            <a:r>
              <a:rPr lang="zh-TW" altLang="en-US" dirty="0"/>
              <a:t>或許</a:t>
            </a:r>
            <a:r>
              <a:rPr lang="zh-TW" altLang="en-US" dirty="0" smtClean="0"/>
              <a:t>使用</a:t>
            </a:r>
            <a:r>
              <a:rPr lang="en-US" altLang="zh-TW" dirty="0" smtClean="0"/>
              <a:t>Excel </a:t>
            </a:r>
            <a:r>
              <a:rPr lang="zh-TW" altLang="en-US" dirty="0" smtClean="0"/>
              <a:t>比較容易些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r>
              <a:rPr lang="zh-TW" altLang="en-US" dirty="0" smtClean="0"/>
              <a:t>軟體工程師派的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寫一個</a:t>
            </a:r>
            <a:r>
              <a:rPr lang="en-US" altLang="zh-TW" dirty="0" smtClean="0"/>
              <a:t>For</a:t>
            </a:r>
            <a:r>
              <a:rPr lang="zh-TW" altLang="en-US" dirty="0" smtClean="0"/>
              <a:t>迴圈</a:t>
            </a:r>
            <a:r>
              <a:rPr lang="zh-TW" altLang="en-US" dirty="0"/>
              <a:t>掃過資料</a:t>
            </a:r>
            <a:r>
              <a:rPr lang="zh-TW" altLang="en-US" dirty="0" smtClean="0"/>
              <a:t>後，依條件規則進行聚合</a:t>
            </a:r>
            <a:endParaRPr lang="en-US" altLang="zh-TW" dirty="0" smtClean="0"/>
          </a:p>
          <a:p>
            <a:pPr lvl="1"/>
            <a:r>
              <a:rPr lang="zh-TW" altLang="en-US" dirty="0"/>
              <a:t>使用圖表</a:t>
            </a:r>
            <a:r>
              <a:rPr lang="zh-TW" altLang="en-US" dirty="0" smtClean="0"/>
              <a:t>套件呈現圖表</a:t>
            </a:r>
            <a:endParaRPr lang="en-US" altLang="zh-TW" dirty="0" smtClean="0"/>
          </a:p>
          <a:p>
            <a:pPr lvl="1"/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不同的做法</a:t>
            </a:r>
            <a:endParaRPr lang="zh-TW" altLang="en-US" dirty="0"/>
          </a:p>
        </p:txBody>
      </p:sp>
      <p:pic>
        <p:nvPicPr>
          <p:cNvPr id="2050" name="Picture 2" descr="http://comps.canstockphoto.com/can-stock-photo_csp1165338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1374798"/>
            <a:ext cx="2242563" cy="2342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ext.pimg.tw/ginibiz/1379406677-100512887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544" y="4005064"/>
            <a:ext cx="3057857" cy="2062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648220"/>
      </p:ext>
    </p:extLst>
  </p:cSld>
  <p:clrMapOvr>
    <a:masterClrMapping/>
  </p:clrMapOvr>
  <p:transition spd="slow">
    <p:pull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相關性</a:t>
            </a:r>
            <a:r>
              <a:rPr lang="zh-TW" altLang="en-US" dirty="0"/>
              <a:t>分析  </a:t>
            </a:r>
            <a:r>
              <a:rPr lang="en-US" altLang="zh-TW" dirty="0"/>
              <a:t>- </a:t>
            </a:r>
            <a:r>
              <a:rPr lang="zh-TW" altLang="en-US" dirty="0" smtClean="0"/>
              <a:t>更複雜的</a:t>
            </a:r>
            <a:r>
              <a:rPr lang="zh-TW" altLang="en-US" dirty="0"/>
              <a:t>問題</a:t>
            </a:r>
            <a:endParaRPr lang="zh-TW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348880"/>
            <a:ext cx="8618908" cy="2312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6144366"/>
      </p:ext>
    </p:extLst>
  </p:cSld>
  <p:clrMapOvr>
    <a:masterClrMapping/>
  </p:clrMapOvr>
  <p:transition spd="slow">
    <p:pull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那假設我每天都有這麼多事項要分析呢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pic>
        <p:nvPicPr>
          <p:cNvPr id="3074" name="Picture 2" descr="https://4.bp.blogspot.com/-kLnZ0jqmO7U/U7NqH8GVSZI/AAAAAAAABIU/7E9lwwc3bRY/s640/shutterstock_13611894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124744"/>
            <a:ext cx="6096000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3137117"/>
      </p:ext>
    </p:extLst>
  </p:cSld>
  <p:clrMapOvr>
    <a:masterClrMapping/>
  </p:clrMapOvr>
  <p:transition spd="slow">
    <p:pull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en-US" altLang="zh-TW" cap="none" dirty="0" smtClean="0">
                <a:latin typeface="Arial" charset="0"/>
                <a:cs typeface="Arial" charset="0"/>
              </a:rPr>
              <a:t>R</a:t>
            </a:r>
            <a:r>
              <a:rPr lang="zh-TW" altLang="en-US" cap="none" dirty="0" smtClean="0">
                <a:latin typeface="Arial" charset="0"/>
                <a:cs typeface="Arial" charset="0"/>
              </a:rPr>
              <a:t> 語言簡介</a:t>
            </a:r>
          </a:p>
        </p:txBody>
      </p:sp>
    </p:spTree>
    <p:extLst>
      <p:ext uri="{BB962C8B-B14F-4D97-AF65-F5344CB8AC3E}">
        <p14:creationId xmlns:p14="http://schemas.microsoft.com/office/powerpoint/2010/main" val="240043043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641850"/>
          </a:xfrm>
        </p:spPr>
        <p:txBody>
          <a:bodyPr/>
          <a:lstStyle/>
          <a:p>
            <a:r>
              <a:rPr lang="en-US" altLang="zh-TW" sz="2400" dirty="0" smtClean="0"/>
              <a:t>AT&amp;T</a:t>
            </a:r>
            <a:r>
              <a:rPr lang="zh-TW" altLang="en-US" sz="2400" dirty="0" smtClean="0"/>
              <a:t>貝爾實驗室暨</a:t>
            </a:r>
            <a:r>
              <a:rPr lang="en-US" altLang="zh-TW" sz="2400" dirty="0" smtClean="0"/>
              <a:t>S</a:t>
            </a:r>
            <a:r>
              <a:rPr lang="zh-TW" altLang="en-US" sz="2400" dirty="0" smtClean="0"/>
              <a:t>語言所發展出來的</a:t>
            </a:r>
            <a:r>
              <a:rPr lang="en-US" altLang="zh-TW" sz="2400" dirty="0" smtClean="0"/>
              <a:t>GNU </a:t>
            </a:r>
            <a:r>
              <a:rPr lang="zh-TW" altLang="en-US" sz="2400" dirty="0" smtClean="0"/>
              <a:t>專案</a:t>
            </a:r>
            <a:endParaRPr lang="en-US" altLang="zh-TW" sz="2400" dirty="0"/>
          </a:p>
          <a:p>
            <a:r>
              <a:rPr lang="zh-TW" altLang="en-US" sz="2400" dirty="0"/>
              <a:t>提供統計分析與圖形視覺化功能的開源程式語言</a:t>
            </a:r>
            <a:endParaRPr lang="en-US" altLang="zh-TW" sz="2400" dirty="0"/>
          </a:p>
          <a:p>
            <a:r>
              <a:rPr lang="zh-TW" altLang="en-US" sz="2400" dirty="0"/>
              <a:t>使用</a:t>
            </a:r>
            <a:r>
              <a:rPr lang="en-US" altLang="zh-TW" sz="2400" dirty="0"/>
              <a:t>C, Fortran</a:t>
            </a:r>
            <a:r>
              <a:rPr lang="zh-TW" altLang="en-US" sz="2400" dirty="0"/>
              <a:t> 編程的函式語言</a:t>
            </a:r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zh-TW" altLang="en-US" sz="2000" dirty="0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什麼是</a:t>
            </a:r>
            <a:r>
              <a:rPr lang="en-US" altLang="zh-TW" dirty="0" smtClean="0"/>
              <a:t>R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81750"/>
            <a:ext cx="2133600" cy="365125"/>
          </a:xfrm>
        </p:spPr>
        <p:txBody>
          <a:bodyPr/>
          <a:lstStyle/>
          <a:p>
            <a:fld id="{82A3E47B-88B2-428F-8C7C-05B0F9CA9DF6}" type="slidenum">
              <a:rPr lang="zh-TW" altLang="en-US" smtClean="0"/>
              <a:pPr/>
              <a:t>16</a:t>
            </a:fld>
            <a:endParaRPr lang="zh-TW" altLang="en-US"/>
          </a:p>
        </p:txBody>
      </p:sp>
      <p:pic>
        <p:nvPicPr>
          <p:cNvPr id="8" name="Picture 2" descr="R Graphics Dem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699" y="3212976"/>
            <a:ext cx="4176464" cy="278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990095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4641850"/>
          </a:xfrm>
        </p:spPr>
        <p:txBody>
          <a:bodyPr/>
          <a:lstStyle/>
          <a:p>
            <a:r>
              <a:rPr lang="zh-TW" altLang="en-US" sz="2400" dirty="0" smtClean="0"/>
              <a:t>立即完成統計</a:t>
            </a:r>
            <a:r>
              <a:rPr lang="zh-TW" altLang="en-US" sz="2400" dirty="0" smtClean="0"/>
              <a:t>分析</a:t>
            </a:r>
            <a:endParaRPr lang="en-US" altLang="zh-TW" sz="2400" dirty="0" smtClean="0"/>
          </a:p>
          <a:p>
            <a:pPr lvl="1"/>
            <a:r>
              <a:rPr lang="zh-TW" altLang="en-US" sz="2000" dirty="0"/>
              <a:t>資料處理</a:t>
            </a:r>
          </a:p>
          <a:p>
            <a:pPr lvl="1"/>
            <a:r>
              <a:rPr lang="zh-TW" altLang="en-US" sz="2000" dirty="0"/>
              <a:t>資料分析</a:t>
            </a:r>
          </a:p>
          <a:p>
            <a:pPr lvl="1"/>
            <a:r>
              <a:rPr lang="zh-TW" altLang="en-US" sz="2000" dirty="0"/>
              <a:t>報表</a:t>
            </a:r>
            <a:r>
              <a:rPr lang="zh-TW" altLang="en-US" sz="2000" dirty="0" smtClean="0"/>
              <a:t>製作</a:t>
            </a:r>
          </a:p>
          <a:p>
            <a:pPr marL="0" indent="0">
              <a:buNone/>
            </a:pPr>
            <a:endParaRPr lang="en-US" altLang="zh-TW" sz="2400" dirty="0" smtClean="0"/>
          </a:p>
          <a:p>
            <a:r>
              <a:rPr lang="zh-TW" altLang="en-US" sz="2400" dirty="0" smtClean="0"/>
              <a:t>內建</a:t>
            </a:r>
            <a:r>
              <a:rPr lang="zh-TW" altLang="en-US" sz="2400" dirty="0" smtClean="0"/>
              <a:t>許多數學函式及圖形套件</a:t>
            </a:r>
            <a:r>
              <a:rPr lang="en-US" altLang="zh-TW" sz="2400" dirty="0" smtClean="0"/>
              <a:t>(</a:t>
            </a:r>
            <a:r>
              <a:rPr lang="zh-TW" altLang="en-US" sz="2400" dirty="0" smtClean="0"/>
              <a:t>也可安裝第三方套件</a:t>
            </a:r>
            <a:r>
              <a:rPr lang="en-US" altLang="zh-TW" sz="2400" dirty="0" smtClean="0"/>
              <a:t>)</a:t>
            </a:r>
          </a:p>
          <a:p>
            <a:pPr lvl="1"/>
            <a:r>
              <a:rPr lang="zh-TW" altLang="en-US" sz="2000" dirty="0"/>
              <a:t>可以結合其他</a:t>
            </a:r>
            <a:r>
              <a:rPr lang="zh-TW" altLang="en-US" sz="2000" dirty="0" smtClean="0"/>
              <a:t>語言：如</a:t>
            </a:r>
            <a:r>
              <a:rPr lang="en-US" altLang="zh-TW" sz="2000" dirty="0" smtClean="0"/>
              <a:t>Java, C++</a:t>
            </a:r>
            <a:endParaRPr lang="en-US" altLang="zh-TW" sz="2000" dirty="0" smtClean="0"/>
          </a:p>
          <a:p>
            <a:pPr marL="0" indent="0">
              <a:buNone/>
            </a:pPr>
            <a:endParaRPr lang="en-US" altLang="zh-TW" sz="2400" dirty="0"/>
          </a:p>
          <a:p>
            <a:r>
              <a:rPr lang="zh-TW" altLang="en-US" sz="2400" dirty="0"/>
              <a:t>免費且開源</a:t>
            </a:r>
            <a:r>
              <a:rPr lang="en-US" altLang="zh-TW" sz="2400" dirty="0" smtClean="0"/>
              <a:t> </a:t>
            </a:r>
            <a:endParaRPr lang="en-US" altLang="zh-TW" sz="2400" dirty="0"/>
          </a:p>
          <a:p>
            <a:pPr lvl="1"/>
            <a:r>
              <a:rPr lang="en-US" altLang="zh-TW" sz="2000" dirty="0">
                <a:latin typeface="微軟正黑體" pitchFamily="34" charset="-120"/>
                <a:hlinkClick r:id="rId2"/>
              </a:rPr>
              <a:t>http</a:t>
            </a:r>
            <a:r>
              <a:rPr lang="en-US" altLang="zh-TW" sz="2000" dirty="0">
                <a:latin typeface="微軟正黑體" pitchFamily="34" charset="-120"/>
                <a:hlinkClick r:id="rId2"/>
              </a:rPr>
              <a:t>://cran.r-project.org/src/base/</a:t>
            </a:r>
            <a:r>
              <a:rPr lang="en-US" altLang="zh-TW" sz="2000" dirty="0">
                <a:latin typeface="微軟正黑體" pitchFamily="34" charset="-120"/>
              </a:rPr>
              <a:t> </a:t>
            </a:r>
            <a:endParaRPr lang="en-US" altLang="zh-TW" sz="2000" dirty="0">
              <a:latin typeface="微軟正黑體" pitchFamily="34" charset="-120"/>
            </a:endParaRPr>
          </a:p>
          <a:p>
            <a:pPr lvl="1"/>
            <a:r>
              <a:rPr lang="zh-TW" altLang="en-US" sz="2000" dirty="0">
                <a:latin typeface="微軟正黑體" pitchFamily="34" charset="-120"/>
              </a:rPr>
              <a:t>驚人的潛力和彈性</a:t>
            </a:r>
          </a:p>
          <a:p>
            <a:pPr lvl="1"/>
            <a:r>
              <a:rPr lang="zh-TW" altLang="en-US" sz="2000" dirty="0">
                <a:latin typeface="微軟正黑體" pitchFamily="34" charset="-120"/>
              </a:rPr>
              <a:t>容易擴充和客製化</a:t>
            </a:r>
          </a:p>
          <a:p>
            <a:pPr lvl="1"/>
            <a:r>
              <a:rPr lang="zh-TW" altLang="en-US" sz="2000" dirty="0">
                <a:latin typeface="微軟正黑體" pitchFamily="34" charset="-120"/>
              </a:rPr>
              <a:t>只要你願意且有能力，就可以貢獻並且改進</a:t>
            </a:r>
          </a:p>
          <a:p>
            <a:pPr lvl="1"/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zh-TW" altLang="en-US" sz="2000" dirty="0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為什麼使用</a:t>
            </a:r>
            <a:r>
              <a:rPr lang="en-US" altLang="zh-TW" dirty="0" smtClean="0"/>
              <a:t>R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81750"/>
            <a:ext cx="2133600" cy="365125"/>
          </a:xfrm>
        </p:spPr>
        <p:txBody>
          <a:bodyPr/>
          <a:lstStyle/>
          <a:p>
            <a:fld id="{82A3E47B-88B2-428F-8C7C-05B0F9CA9DF6}" type="slidenum">
              <a:rPr lang="zh-TW" altLang="en-US" smtClean="0"/>
              <a:pPr/>
              <a:t>17</a:t>
            </a:fld>
            <a:endParaRPr lang="zh-TW" altLang="en-US"/>
          </a:p>
        </p:txBody>
      </p:sp>
      <p:pic>
        <p:nvPicPr>
          <p:cNvPr id="9" name="Picture 2" descr="http://upload.wikimedia.org/wikipedia/commons/c/c1/R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4290071"/>
            <a:ext cx="2016224" cy="153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9528462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 </a:t>
            </a:r>
            <a:r>
              <a:rPr lang="zh-TW" altLang="en-US" dirty="0" smtClean="0"/>
              <a:t>是函式語言 </a:t>
            </a:r>
            <a:r>
              <a:rPr lang="en-US" altLang="zh-TW" dirty="0" smtClean="0"/>
              <a:t>(Functional Programming)</a:t>
            </a:r>
          </a:p>
          <a:p>
            <a:pPr lvl="1"/>
            <a:r>
              <a:rPr lang="zh-TW" altLang="en-US" dirty="0"/>
              <a:t>給予數學</a:t>
            </a:r>
            <a:r>
              <a:rPr lang="zh-TW" altLang="en-US" dirty="0" smtClean="0"/>
              <a:t>定義，便可以數學函式求得解答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 smtClean="0"/>
              <a:t>R </a:t>
            </a:r>
            <a:r>
              <a:rPr lang="zh-TW" altLang="en-US" dirty="0" smtClean="0"/>
              <a:t>是直譯式語言 </a:t>
            </a:r>
            <a:r>
              <a:rPr lang="en-US" altLang="zh-TW" dirty="0" smtClean="0"/>
              <a:t>(Interpreted Language)</a:t>
            </a:r>
          </a:p>
          <a:p>
            <a:pPr lvl="1"/>
            <a:r>
              <a:rPr lang="zh-TW" altLang="en-US" dirty="0" smtClean="0"/>
              <a:t>一行行執行，可直接看到執行結果</a:t>
            </a:r>
            <a:endParaRPr lang="en-US" altLang="zh-TW" dirty="0"/>
          </a:p>
          <a:p>
            <a:endParaRPr lang="en-US" altLang="zh-TW" dirty="0" smtClean="0"/>
          </a:p>
          <a:p>
            <a:r>
              <a:rPr lang="en-US" altLang="zh-TW" dirty="0" smtClean="0"/>
              <a:t>R </a:t>
            </a:r>
            <a:r>
              <a:rPr lang="zh-TW" altLang="en-US" dirty="0"/>
              <a:t>是物件導向</a:t>
            </a:r>
            <a:r>
              <a:rPr lang="zh-TW" altLang="en-US" dirty="0" smtClean="0"/>
              <a:t>語言 </a:t>
            </a:r>
            <a:r>
              <a:rPr lang="en-US" altLang="zh-TW" dirty="0" smtClean="0"/>
              <a:t>(Object Oriented Language)</a:t>
            </a:r>
          </a:p>
          <a:p>
            <a:pPr lvl="1"/>
            <a:r>
              <a:rPr lang="en-US" altLang="zh-TW" dirty="0" smtClean="0"/>
              <a:t>R</a:t>
            </a:r>
            <a:r>
              <a:rPr lang="zh-TW" altLang="en-US" dirty="0" smtClean="0"/>
              <a:t>可以用</a:t>
            </a:r>
            <a:r>
              <a:rPr lang="en-US" altLang="zh-TW" dirty="0" smtClean="0"/>
              <a:t>S3, S4</a:t>
            </a:r>
            <a:r>
              <a:rPr lang="zh-TW" altLang="en-US" dirty="0" smtClean="0"/>
              <a:t>定義物件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</a:t>
            </a:r>
            <a:r>
              <a:rPr lang="zh-TW" altLang="en-US" dirty="0" smtClean="0"/>
              <a:t>語言是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585855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統計分析</a:t>
            </a:r>
            <a:endParaRPr lang="en-US" altLang="zh-TW" dirty="0" smtClean="0"/>
          </a:p>
          <a:p>
            <a:r>
              <a:rPr lang="zh-TW" altLang="en-US" dirty="0" smtClean="0"/>
              <a:t>迴</a:t>
            </a:r>
            <a:r>
              <a:rPr lang="zh-TW" altLang="en-US" dirty="0"/>
              <a:t>歸</a:t>
            </a:r>
            <a:r>
              <a:rPr lang="zh-TW" altLang="en-US" dirty="0" smtClean="0"/>
              <a:t>分析</a:t>
            </a:r>
            <a:endParaRPr lang="en-US" altLang="zh-TW" dirty="0" smtClean="0"/>
          </a:p>
          <a:p>
            <a:r>
              <a:rPr lang="zh-TW" altLang="en-US" dirty="0" smtClean="0"/>
              <a:t>資料</a:t>
            </a:r>
            <a:r>
              <a:rPr lang="zh-TW" altLang="en-US" dirty="0"/>
              <a:t>分群</a:t>
            </a:r>
            <a:endParaRPr lang="en-US" altLang="zh-TW" dirty="0"/>
          </a:p>
          <a:p>
            <a:r>
              <a:rPr lang="zh-TW" altLang="en-US" dirty="0"/>
              <a:t>資料分類</a:t>
            </a:r>
            <a:endParaRPr lang="en-US" altLang="zh-TW" dirty="0"/>
          </a:p>
          <a:p>
            <a:r>
              <a:rPr lang="zh-TW" altLang="en-US" dirty="0"/>
              <a:t>推薦系統</a:t>
            </a:r>
            <a:endParaRPr lang="en-US" altLang="zh-TW" dirty="0"/>
          </a:p>
          <a:p>
            <a:r>
              <a:rPr lang="zh-TW" altLang="en-US" dirty="0"/>
              <a:t>文字探勘</a:t>
            </a:r>
          </a:p>
          <a:p>
            <a:endParaRPr lang="zh-TW" altLang="en-US" dirty="0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應用範圍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81750"/>
            <a:ext cx="2133600" cy="365125"/>
          </a:xfrm>
        </p:spPr>
        <p:txBody>
          <a:bodyPr/>
          <a:lstStyle/>
          <a:p>
            <a:fld id="{82A3E47B-88B2-428F-8C7C-05B0F9CA9DF6}" type="slidenum">
              <a:rPr lang="zh-TW" altLang="en-US" smtClean="0"/>
              <a:pPr/>
              <a:t>19</a:t>
            </a:fld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1484784"/>
            <a:ext cx="4982084" cy="3024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156422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rial" charset="0"/>
                <a:cs typeface="Arial" charset="0"/>
              </a:rPr>
              <a:t>關於我</a:t>
            </a:r>
          </a:p>
        </p:txBody>
      </p:sp>
      <p:pic>
        <p:nvPicPr>
          <p:cNvPr id="2" name="內容版面配置區 1"/>
          <p:cNvPicPr>
            <a:picLocks noGrp="1" noChangeAspect="1"/>
          </p:cNvPicPr>
          <p:nvPr>
            <p:ph sz="half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264" y="1600200"/>
            <a:ext cx="3394472" cy="4525963"/>
          </a:xfrm>
        </p:spPr>
      </p:pic>
      <p:sp>
        <p:nvSpPr>
          <p:cNvPr id="7172" name="內容版面配置區 2"/>
          <p:cNvSpPr>
            <a:spLocks noGrp="1"/>
          </p:cNvSpPr>
          <p:nvPr>
            <p:ph sz="half" idx="2"/>
          </p:nvPr>
        </p:nvSpPr>
        <p:spPr>
          <a:xfrm>
            <a:off x="4648200" y="1556792"/>
            <a:ext cx="4244975" cy="4525963"/>
          </a:xfrm>
        </p:spPr>
        <p:txBody>
          <a:bodyPr/>
          <a:lstStyle/>
          <a:p>
            <a:r>
              <a:rPr lang="zh-TW" altLang="en-US" sz="2400" dirty="0">
                <a:latin typeface="Arial" charset="0"/>
                <a:cs typeface="Arial" charset="0"/>
              </a:rPr>
              <a:t>大數</a:t>
            </a:r>
            <a:r>
              <a:rPr lang="zh-TW" altLang="en-US" sz="2400" dirty="0" smtClean="0">
                <a:latin typeface="Arial" charset="0"/>
                <a:cs typeface="Arial" charset="0"/>
              </a:rPr>
              <a:t>軟體有限公司創辦人</a:t>
            </a:r>
            <a:endParaRPr lang="en-US" altLang="zh-TW" sz="2400" dirty="0" smtClean="0">
              <a:latin typeface="Arial" charset="0"/>
              <a:cs typeface="Arial" charset="0"/>
            </a:endParaRPr>
          </a:p>
          <a:p>
            <a:endParaRPr lang="en-US" altLang="zh-TW" sz="800" dirty="0" smtClean="0">
              <a:latin typeface="Arial" charset="0"/>
              <a:cs typeface="Arial" charset="0"/>
            </a:endParaRPr>
          </a:p>
          <a:p>
            <a:r>
              <a:rPr lang="zh-TW" altLang="en-US" sz="2400" dirty="0" smtClean="0">
                <a:latin typeface="Arial" charset="0"/>
                <a:cs typeface="Arial" charset="0"/>
              </a:rPr>
              <a:t>前趨勢科技工程師</a:t>
            </a:r>
            <a:endParaRPr lang="en-US" altLang="zh-TW" sz="2400" dirty="0" smtClean="0">
              <a:latin typeface="Arial" charset="0"/>
              <a:cs typeface="Arial" charset="0"/>
            </a:endParaRPr>
          </a:p>
          <a:p>
            <a:endParaRPr lang="en-US" altLang="zh-TW" sz="800" dirty="0" smtClean="0">
              <a:latin typeface="Arial" charset="0"/>
              <a:cs typeface="Arial" charset="0"/>
              <a:hlinkClick r:id="rId3"/>
            </a:endParaRPr>
          </a:p>
          <a:p>
            <a:r>
              <a:rPr lang="en-US" altLang="zh-TW" sz="2400" dirty="0" smtClean="0">
                <a:latin typeface="Arial" charset="0"/>
                <a:cs typeface="Arial" charset="0"/>
                <a:hlinkClick r:id="rId3"/>
              </a:rPr>
              <a:t>ywchiu.com</a:t>
            </a:r>
            <a:endParaRPr lang="en-US" altLang="zh-TW" sz="2400" dirty="0" smtClean="0">
              <a:latin typeface="Arial" charset="0"/>
              <a:cs typeface="Arial" charset="0"/>
            </a:endParaRPr>
          </a:p>
          <a:p>
            <a:endParaRPr lang="en-US" altLang="zh-TW" sz="800" dirty="0">
              <a:latin typeface="Arial" charset="0"/>
              <a:cs typeface="Arial" charset="0"/>
            </a:endParaRPr>
          </a:p>
          <a:p>
            <a:r>
              <a:rPr lang="zh-TW" altLang="en-US" sz="2400" dirty="0" smtClean="0">
                <a:latin typeface="Arial" charset="0"/>
                <a:cs typeface="Arial" charset="0"/>
              </a:rPr>
              <a:t>粉絲頁</a:t>
            </a:r>
            <a:r>
              <a:rPr lang="en-US" altLang="zh-TW" sz="2400" dirty="0" smtClean="0">
                <a:latin typeface="Arial" charset="0"/>
                <a:cs typeface="Arial" charset="0"/>
              </a:rPr>
              <a:t>https://www.facebook.com/largitdata</a:t>
            </a:r>
          </a:p>
          <a:p>
            <a:endParaRPr lang="en-US" altLang="zh-TW" sz="800" dirty="0">
              <a:latin typeface="Arial" charset="0"/>
              <a:cs typeface="Arial" charset="0"/>
            </a:endParaRPr>
          </a:p>
          <a:p>
            <a:r>
              <a:rPr lang="en-US" altLang="zh-TW" sz="2400" dirty="0" smtClean="0">
                <a:latin typeface="Arial" charset="0"/>
                <a:cs typeface="Arial" charset="0"/>
              </a:rPr>
              <a:t>Machine Learning With R Cookbook</a:t>
            </a:r>
          </a:p>
          <a:p>
            <a:pPr marL="457200" lvl="1" indent="0">
              <a:buNone/>
            </a:pPr>
            <a:r>
              <a:rPr lang="en-US" altLang="zh-TW" sz="1600" dirty="0">
                <a:latin typeface="Arial" charset="0"/>
                <a:cs typeface="Arial" charset="0"/>
                <a:hlinkClick r:id="rId4"/>
              </a:rPr>
              <a:t>https://</a:t>
            </a:r>
            <a:r>
              <a:rPr lang="en-US" altLang="zh-TW" sz="1600" dirty="0" smtClean="0">
                <a:latin typeface="Arial" charset="0"/>
                <a:cs typeface="Arial" charset="0"/>
                <a:hlinkClick r:id="rId4"/>
              </a:rPr>
              <a:t>www.packtpub.com/big-data-and-business-intelligence/machine-learning-r-cookbook</a:t>
            </a:r>
            <a:endParaRPr lang="en-US" altLang="zh-TW" sz="1600" dirty="0" smtClean="0">
              <a:latin typeface="Arial" charset="0"/>
              <a:cs typeface="Arial" charset="0"/>
            </a:endParaRPr>
          </a:p>
          <a:p>
            <a:pPr marL="457200" lvl="1" indent="0">
              <a:buNone/>
            </a:pPr>
            <a:r>
              <a:rPr lang="en-US" altLang="zh-TW" sz="1600" dirty="0" smtClean="0">
                <a:latin typeface="Arial" charset="0"/>
                <a:cs typeface="Arial" charset="0"/>
              </a:rPr>
              <a:t/>
            </a:r>
            <a:br>
              <a:rPr lang="en-US" altLang="zh-TW" sz="1600" dirty="0" smtClean="0">
                <a:latin typeface="Arial" charset="0"/>
                <a:cs typeface="Arial" charset="0"/>
              </a:rPr>
            </a:br>
            <a:endParaRPr lang="zh-TW" altLang="en-US" sz="1600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4185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909" y="1484313"/>
            <a:ext cx="4330182" cy="4641850"/>
          </a:xfr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影像辨識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6638088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所以要做個簡單的迴歸分析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348880"/>
            <a:ext cx="8618908" cy="2312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3262088"/>
      </p:ext>
    </p:extLst>
  </p:cSld>
  <p:clrMapOvr>
    <a:masterClrMapping/>
  </p:clrMapOvr>
  <p:transition spd="slow">
    <p:pull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 err="1">
                <a:solidFill>
                  <a:srgbClr val="5F5F00"/>
                </a:solidFill>
                <a:highlight>
                  <a:srgbClr val="FFFFFF"/>
                </a:highlight>
              </a:rPr>
              <a:t>install.packages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"car"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sz="24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library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car</a:t>
            </a:r>
            <a:r>
              <a:rPr lang="en-US" altLang="zh-TW" sz="2400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sz="24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data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Quartet</a:t>
            </a:r>
            <a:r>
              <a:rPr lang="en-US" altLang="zh-TW" sz="2400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sz="2400" dirty="0" smtClean="0">
              <a:solidFill>
                <a:srgbClr val="005F5F"/>
              </a:solidFill>
              <a:highlight>
                <a:srgbClr val="FFFFFF"/>
              </a:highlight>
            </a:endParaRPr>
          </a:p>
          <a:p>
            <a:r>
              <a:rPr lang="en-US" altLang="zh-TW" sz="2400" dirty="0" smtClean="0">
                <a:solidFill>
                  <a:srgbClr val="005F5F"/>
                </a:solidFill>
                <a:highlight>
                  <a:srgbClr val="FFFFFF"/>
                </a:highlight>
              </a:rPr>
              <a:t>plot</a:t>
            </a:r>
            <a:r>
              <a:rPr lang="en-US" altLang="zh-TW" sz="2400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400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Quartet</a:t>
            </a:r>
            <a:r>
              <a:rPr lang="en-US" altLang="zh-TW" sz="2400" dirty="0" err="1" smtClean="0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sz="2400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Quartet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y1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sz="24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en-US" altLang="zh-TW" sz="2400" dirty="0" err="1">
                <a:solidFill>
                  <a:srgbClr val="5F5F00"/>
                </a:solidFill>
                <a:highlight>
                  <a:srgbClr val="FFFFFF"/>
                </a:highlight>
              </a:rPr>
              <a:t>lmfit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lm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Quartet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y1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~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Quartet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sz="24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en-US" altLang="zh-TW" sz="2400" dirty="0" err="1">
                <a:solidFill>
                  <a:srgbClr val="005F5F"/>
                </a:solidFill>
                <a:highlight>
                  <a:srgbClr val="FFFFFF"/>
                </a:highlight>
              </a:rPr>
              <a:t>abline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400" dirty="0" err="1">
                <a:solidFill>
                  <a:srgbClr val="5F5F00"/>
                </a:solidFill>
                <a:highlight>
                  <a:srgbClr val="FFFFFF"/>
                </a:highlight>
              </a:rPr>
              <a:t>lmfit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col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"red"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用</a:t>
            </a:r>
            <a:r>
              <a:rPr lang="en-US" altLang="zh-TW" dirty="0" smtClean="0"/>
              <a:t>R</a:t>
            </a:r>
            <a:r>
              <a:rPr lang="zh-TW" altLang="en-US" dirty="0" smtClean="0"/>
              <a:t>做簡單</a:t>
            </a:r>
            <a:r>
              <a:rPr lang="zh-TW" altLang="en-US" dirty="0"/>
              <a:t>迴</a:t>
            </a:r>
            <a:r>
              <a:rPr lang="zh-TW" altLang="en-US" dirty="0" smtClean="0"/>
              <a:t>歸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36096" y="2852936"/>
            <a:ext cx="3168352" cy="3147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127003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david\Desktop\desk\Machine Learning With R Cookbook\2042_PreFinal_PNG\2042OS_01_PNG\2042OS_01_0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9741" y="3212976"/>
            <a:ext cx="4339914" cy="3012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更複雜的分析</a:t>
            </a:r>
            <a:endParaRPr lang="zh-TW" altLang="en-US" dirty="0"/>
          </a:p>
        </p:txBody>
      </p:sp>
      <p:pic>
        <p:nvPicPr>
          <p:cNvPr id="4098" name="Picture 2" descr="C:\Users\david\Desktop\desk\Machine Learning With R Cookbook\2042_PreFinal_PNG\2042OS_01_PNG\2042OS_01_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79" y="1484784"/>
            <a:ext cx="4438453" cy="2480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1763687" y="4196132"/>
            <a:ext cx="1620957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預測股票</a:t>
            </a:r>
            <a:endParaRPr lang="zh-TW" altLang="en-US" sz="2800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969219" y="2540176"/>
            <a:ext cx="1620957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人臉辨識</a:t>
            </a:r>
            <a:endParaRPr lang="zh-TW" altLang="en-US" sz="2800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73909512"/>
      </p:ext>
    </p:extLst>
  </p:cSld>
  <p:clrMapOvr>
    <a:masterClrMapping/>
  </p:clrMapOvr>
  <p:transition spd="slow">
    <p:pull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最廣泛被用來做資料分析的語言</a:t>
            </a:r>
            <a:endParaRPr lang="zh-TW" altLang="en-US" dirty="0"/>
          </a:p>
        </p:txBody>
      </p:sp>
      <p:sp>
        <p:nvSpPr>
          <p:cNvPr id="8" name="內容版面配置區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2000" b="1" i="1" dirty="0"/>
              <a:t>最受歡迎的語言持續為 </a:t>
            </a:r>
            <a:r>
              <a:rPr lang="en-US" altLang="zh-TW" sz="2000" b="1" i="1" dirty="0"/>
              <a:t>R, Python (39%), </a:t>
            </a:r>
            <a:r>
              <a:rPr lang="zh-TW" altLang="en-US" sz="2000" b="1" i="1" dirty="0"/>
              <a:t>及</a:t>
            </a:r>
            <a:r>
              <a:rPr lang="en-US" altLang="zh-TW" sz="2000" b="1" i="1" dirty="0"/>
              <a:t> SQL (37%). SAS </a:t>
            </a:r>
            <a:r>
              <a:rPr lang="zh-TW" altLang="en-US" sz="2000" b="1" i="1" dirty="0"/>
              <a:t>大約在</a:t>
            </a:r>
            <a:r>
              <a:rPr lang="en-US" altLang="zh-TW" sz="2000" b="1" i="1" dirty="0"/>
              <a:t> 20%</a:t>
            </a:r>
            <a:r>
              <a:rPr lang="zh-TW" altLang="en-US" sz="2000" b="1" i="1" dirty="0"/>
              <a:t>上下</a:t>
            </a:r>
            <a:r>
              <a:rPr lang="en-US" altLang="zh-TW" sz="2000" b="1" i="1" dirty="0" smtClean="0"/>
              <a:t>.</a:t>
            </a:r>
            <a:endParaRPr lang="en-US" altLang="zh-TW" sz="2000" b="1" i="1" dirty="0"/>
          </a:p>
          <a:p>
            <a:pPr marL="0" indent="0">
              <a:buNone/>
            </a:pPr>
            <a:endParaRPr lang="en-US" altLang="zh-TW" sz="2000" i="1" dirty="0"/>
          </a:p>
          <a:p>
            <a:pPr marL="0" indent="0">
              <a:buNone/>
            </a:pPr>
            <a:endParaRPr lang="en-US" altLang="zh-TW" sz="2000" i="1" dirty="0" smtClean="0"/>
          </a:p>
          <a:p>
            <a:pPr marL="0" indent="0">
              <a:buNone/>
            </a:pPr>
            <a:endParaRPr lang="en-US" altLang="zh-TW" sz="2000" i="1" dirty="0"/>
          </a:p>
          <a:p>
            <a:pPr marL="0" indent="0">
              <a:buNone/>
            </a:pPr>
            <a:endParaRPr lang="en-US" altLang="zh-TW" sz="2000" i="1" dirty="0" smtClean="0"/>
          </a:p>
          <a:p>
            <a:pPr marL="0" indent="0">
              <a:buNone/>
            </a:pPr>
            <a:endParaRPr lang="en-US" altLang="zh-TW" sz="2000" i="1" dirty="0"/>
          </a:p>
          <a:p>
            <a:pPr marL="0" indent="0">
              <a:buNone/>
            </a:pPr>
            <a:endParaRPr lang="en-US" altLang="zh-TW" sz="2000" i="1" dirty="0" smtClean="0"/>
          </a:p>
          <a:p>
            <a:pPr marL="0" indent="0">
              <a:buNone/>
            </a:pPr>
            <a:r>
              <a:rPr lang="en-US" altLang="zh-TW" sz="2000" dirty="0" smtClean="0"/>
              <a:t>By </a:t>
            </a:r>
            <a:r>
              <a:rPr lang="en-US" altLang="zh-TW" sz="2000" dirty="0"/>
              <a:t>Gregory </a:t>
            </a:r>
            <a:r>
              <a:rPr lang="en-US" altLang="zh-TW" sz="2000" dirty="0" err="1"/>
              <a:t>Piatetsky</a:t>
            </a:r>
            <a:r>
              <a:rPr lang="en-US" altLang="zh-TW" sz="2000" dirty="0"/>
              <a:t>, Aug 27, 2013.</a:t>
            </a:r>
          </a:p>
          <a:p>
            <a:pPr marL="0" indent="0">
              <a:buNone/>
            </a:pPr>
            <a:endParaRPr lang="zh-TW" altLang="en-US" sz="2000" dirty="0"/>
          </a:p>
          <a:p>
            <a:pPr marL="0" indent="0">
              <a:buNone/>
            </a:pPr>
            <a:endParaRPr lang="zh-TW" altLang="en-US" sz="2000" dirty="0"/>
          </a:p>
        </p:txBody>
      </p:sp>
      <p:sp>
        <p:nvSpPr>
          <p:cNvPr id="9" name="內容版面配置區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 sz="2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556792"/>
            <a:ext cx="4160066" cy="3684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3098619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Kaggle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14550" y="4257598"/>
            <a:ext cx="3564206" cy="683570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400" dirty="0" smtClean="0">
                <a:hlinkClick r:id="rId2"/>
              </a:rPr>
              <a:t>http://www.kaggle.com/</a:t>
            </a:r>
            <a:endParaRPr lang="zh-TW" altLang="en-US" sz="2400" dirty="0"/>
          </a:p>
        </p:txBody>
      </p:sp>
      <p:pic>
        <p:nvPicPr>
          <p:cNvPr id="1026" name="Picture 2" descr="http://revolution-computing.typepad.com/.a/6a010534b1db25970b01538dfa99a4970b-p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3068959"/>
            <a:ext cx="2921569" cy="214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725" y="1651089"/>
            <a:ext cx="4625734" cy="2185618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R </a:t>
            </a:r>
            <a:r>
              <a:rPr lang="zh-TW" altLang="en-US" dirty="0" smtClean="0"/>
              <a:t>是最廣為</a:t>
            </a:r>
            <a:r>
              <a:rPr lang="en-US" altLang="zh-TW" dirty="0" err="1" smtClean="0"/>
              <a:t>Kaggle</a:t>
            </a:r>
            <a:r>
              <a:rPr lang="en-US" altLang="zh-TW" dirty="0" smtClean="0"/>
              <a:t> </a:t>
            </a:r>
            <a:r>
              <a:rPr lang="zh-TW" altLang="en-US" dirty="0" smtClean="0"/>
              <a:t>比賽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參與者所使用的語言</a:t>
            </a:r>
            <a:endParaRPr lang="en-US" altLang="zh-TW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339" y="2101872"/>
            <a:ext cx="3774629" cy="1804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1970200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Google </a:t>
            </a:r>
            <a:r>
              <a:rPr lang="zh-TW" altLang="en-US" dirty="0" smtClean="0"/>
              <a:t>跟蘋果的資料科學家都使用</a:t>
            </a:r>
            <a:r>
              <a:rPr lang="en-US" altLang="zh-TW" dirty="0" smtClean="0"/>
              <a:t> R</a:t>
            </a:r>
            <a:endParaRPr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>
          <a:xfrm>
            <a:off x="1950720" y="1227716"/>
            <a:ext cx="7079243" cy="4463605"/>
          </a:xfrm>
        </p:spPr>
        <p:txBody>
          <a:bodyPr/>
          <a:lstStyle/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sz="2000" b="1" dirty="0"/>
              <a:t>What is your programming language of choice, R, Python or something else?  </a:t>
            </a: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 smtClean="0"/>
              <a:t>“I </a:t>
            </a:r>
            <a:r>
              <a:rPr lang="en-US" altLang="zh-TW" sz="2000" dirty="0"/>
              <a:t>use R, and occasionally </a:t>
            </a:r>
            <a:r>
              <a:rPr lang="en-US" altLang="zh-TW" sz="2000" dirty="0" err="1"/>
              <a:t>matlab</a:t>
            </a:r>
            <a:r>
              <a:rPr lang="en-US" altLang="zh-TW" sz="2000" dirty="0"/>
              <a:t>, for data analysis. There is a large, active and extremely knowledgeable R community at Google</a:t>
            </a:r>
            <a:r>
              <a:rPr lang="en-US" altLang="zh-TW" sz="2000" dirty="0" smtClean="0"/>
              <a:t>.”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sz="1200" dirty="0" smtClean="0">
                <a:hlinkClick r:id="rId2"/>
              </a:rPr>
              <a:t>http</a:t>
            </a:r>
            <a:r>
              <a:rPr lang="en-US" altLang="zh-TW" sz="1200" dirty="0">
                <a:hlinkClick r:id="rId2"/>
              </a:rPr>
              <a:t>://simplystatistics.org/2013/02/15/interview-with-nick-chamandy-statistician-at-google/</a:t>
            </a:r>
            <a:endParaRPr lang="en-US" altLang="zh-TW" sz="1200" dirty="0"/>
          </a:p>
          <a:p>
            <a:endParaRPr lang="zh-TW" altLang="en-US" dirty="0"/>
          </a:p>
        </p:txBody>
      </p:sp>
      <p:pic>
        <p:nvPicPr>
          <p:cNvPr id="1026" name="Picture 2" descr="http://t2.gstatic.com/images?q=tbn:ANd9GcRB9DsiqtsI8n7tubMiPbLxZrq_tiI5KQFn3IvM_NQZ-TTM75z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7760" y="4099893"/>
            <a:ext cx="1348520" cy="1575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內容版面配置區 8"/>
          <p:cNvSpPr txBox="1">
            <a:spLocks/>
          </p:cNvSpPr>
          <p:nvPr/>
        </p:nvSpPr>
        <p:spPr bwMode="auto">
          <a:xfrm>
            <a:off x="502920" y="4191333"/>
            <a:ext cx="6141720" cy="269010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4675" indent="-22860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2pPr>
            <a:lvl3pPr marL="8604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•"/>
              <a:defRPr>
                <a:solidFill>
                  <a:schemeClr val="tx1"/>
                </a:solidFill>
                <a:latin typeface="+mn-lt"/>
                <a:cs typeface="+mn-cs"/>
              </a:defRPr>
            </a:lvl3pPr>
            <a:lvl4pPr marL="114617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4pPr>
            <a:lvl5pPr marL="14319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5pPr>
            <a:lvl6pPr marL="18891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23463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8035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3260725" indent="-17145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Clr>
                <a:schemeClr val="tx2"/>
              </a:buClr>
              <a:buChar char="»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000" dirty="0" smtClean="0"/>
              <a:t>“Expert </a:t>
            </a:r>
            <a:r>
              <a:rPr lang="en-US" altLang="zh-TW" sz="2000" dirty="0"/>
              <a:t>knowledge of SAS (With Enterprise Guide/Miner) required and candidates with strong knowledge of R will be </a:t>
            </a:r>
            <a:r>
              <a:rPr lang="en-US" altLang="zh-TW" sz="2000" dirty="0" smtClean="0"/>
              <a:t>preferred”</a:t>
            </a:r>
            <a:endParaRPr lang="en-US" altLang="zh-TW" sz="2000" dirty="0"/>
          </a:p>
          <a:p>
            <a:pPr marL="0" indent="0">
              <a:buNone/>
            </a:pPr>
            <a:r>
              <a:rPr lang="en-US" altLang="zh-TW" sz="1200" dirty="0">
                <a:hlinkClick r:id="rId4"/>
              </a:rPr>
              <a:t>http://www.kdnuggets.com/jobs/13/03-29-apple-sr-data-scientist.html?utm_source=twitterfeed&amp;utm_medium=facebook&amp;utm_campaign=tfb&amp;utm_content=FaceBook&amp;utm_term=analytics#.UVXibgXOpfc.facebook</a:t>
            </a:r>
            <a:endParaRPr lang="en-US" altLang="zh-TW" sz="1200" dirty="0" smtClean="0"/>
          </a:p>
        </p:txBody>
      </p:sp>
      <p:pic>
        <p:nvPicPr>
          <p:cNvPr id="1028" name="Picture 4" descr="http://rack.2.mshcdn.com/media/ZgkyMDEyLzEyLzAzL2U0L3NlZWhvd3lvdXJnLjlyMS5qcGcKcAl0aHVtYgk5NTB4NTM0IwplCWpwZw/8fec6ce4/e71/see-how-your-google-results-measure-up-with-google-grader-video--6b8bbb4b4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92" y="1582844"/>
            <a:ext cx="1417369" cy="79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0783327"/>
      </p:ext>
    </p:extLst>
  </p:cSld>
  <p:clrMapOvr>
    <a:masterClrMapping/>
  </p:clrMapOvr>
  <p:transition spd="slow">
    <p:pull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商業版本的 </a:t>
            </a:r>
            <a:r>
              <a:rPr lang="en-US" altLang="zh-TW" dirty="0" smtClean="0"/>
              <a:t>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000" dirty="0"/>
              <a:t>在</a:t>
            </a:r>
            <a:r>
              <a:rPr lang="en-US" altLang="zh-TW" sz="2000" dirty="0" smtClean="0"/>
              <a:t> 2007, Revolution </a:t>
            </a:r>
            <a:r>
              <a:rPr lang="en-US" altLang="zh-TW" sz="2000" dirty="0"/>
              <a:t>Analytics </a:t>
            </a:r>
            <a:r>
              <a:rPr lang="zh-TW" altLang="en-US" sz="2000" dirty="0" smtClean="0"/>
              <a:t>提供商業版本的</a:t>
            </a:r>
            <a:r>
              <a:rPr lang="en-US" altLang="zh-TW" sz="2000" dirty="0" smtClean="0"/>
              <a:t>R</a:t>
            </a:r>
          </a:p>
          <a:p>
            <a:pPr lvl="1"/>
            <a:r>
              <a:rPr lang="en-US" altLang="zh-TW" sz="1200" dirty="0" smtClean="0">
                <a:hlinkClick r:id="rId2"/>
              </a:rPr>
              <a:t>http://www.revolutionanalytics.com/products/revolution-r.php</a:t>
            </a:r>
            <a:endParaRPr lang="en-US" altLang="zh-TW" sz="1200" dirty="0" smtClean="0"/>
          </a:p>
          <a:p>
            <a:pPr lvl="1"/>
            <a:r>
              <a:rPr lang="en-US" altLang="zh-TW" sz="1200" dirty="0" smtClean="0">
                <a:hlinkClick r:id="rId3"/>
              </a:rPr>
              <a:t>http://www.revolutionanalytics.com/why-revolution-r/which-r-is-right-for-me.php</a:t>
            </a:r>
            <a:endParaRPr lang="en-US" altLang="zh-TW" sz="1200" dirty="0" smtClean="0"/>
          </a:p>
          <a:p>
            <a:endParaRPr lang="en-US" altLang="zh-TW" dirty="0"/>
          </a:p>
          <a:p>
            <a:r>
              <a:rPr lang="en-US" altLang="zh-TW" sz="2000" i="1" dirty="0"/>
              <a:t>Big Data Appliance</a:t>
            </a:r>
            <a:r>
              <a:rPr lang="en-US" altLang="zh-TW" sz="2000" dirty="0"/>
              <a:t>, </a:t>
            </a:r>
            <a:r>
              <a:rPr lang="zh-TW" altLang="en-US" sz="2000" dirty="0" smtClean="0"/>
              <a:t>整合</a:t>
            </a:r>
            <a:r>
              <a:rPr lang="en-US" altLang="zh-TW" sz="2000" dirty="0" smtClean="0"/>
              <a:t>R</a:t>
            </a:r>
            <a:r>
              <a:rPr lang="en-US" altLang="zh-TW" sz="2000" dirty="0"/>
              <a:t>, Apache Hadoop, Oracle Enterprise Linux, </a:t>
            </a:r>
            <a:r>
              <a:rPr lang="zh-TW" altLang="en-US" sz="2000" dirty="0"/>
              <a:t>和</a:t>
            </a:r>
            <a:r>
              <a:rPr lang="en-US" altLang="zh-TW" sz="2000" dirty="0"/>
              <a:t> </a:t>
            </a:r>
            <a:r>
              <a:rPr lang="en-US" altLang="zh-TW" sz="2000" dirty="0" err="1" smtClean="0"/>
              <a:t>NoSQL</a:t>
            </a:r>
            <a:r>
              <a:rPr lang="en-US" altLang="zh-TW" sz="2000" dirty="0"/>
              <a:t> </a:t>
            </a:r>
            <a:r>
              <a:rPr lang="zh-TW" altLang="en-US" sz="2000" dirty="0" smtClean="0"/>
              <a:t>資料庫於</a:t>
            </a:r>
            <a:r>
              <a:rPr lang="en-US" altLang="zh-TW" sz="2000" dirty="0" smtClean="0"/>
              <a:t> </a:t>
            </a:r>
            <a:r>
              <a:rPr lang="en-US" altLang="zh-TW" sz="2000" dirty="0" err="1" smtClean="0"/>
              <a:t>Exadata</a:t>
            </a:r>
            <a:endParaRPr lang="en-US" altLang="zh-TW" sz="2000" dirty="0" smtClean="0"/>
          </a:p>
          <a:p>
            <a:pPr lvl="1"/>
            <a:r>
              <a:rPr lang="en-US" altLang="zh-TW" sz="1600" dirty="0">
                <a:hlinkClick r:id="rId4"/>
              </a:rPr>
              <a:t>http://</a:t>
            </a:r>
            <a:r>
              <a:rPr lang="en-US" altLang="zh-TW" sz="1600" dirty="0" smtClean="0">
                <a:hlinkClick r:id="rId4"/>
              </a:rPr>
              <a:t>www.oracle.com/us/products/database/big-data-appliance/overview/index.html</a:t>
            </a:r>
            <a:endParaRPr lang="en-US" altLang="zh-TW" sz="1600" dirty="0" smtClean="0"/>
          </a:p>
          <a:p>
            <a:pPr lvl="1"/>
            <a:endParaRPr lang="en-US" altLang="zh-TW" sz="1600" dirty="0"/>
          </a:p>
          <a:p>
            <a:pPr lvl="1"/>
            <a:endParaRPr lang="en-US" altLang="zh-TW" sz="1600" dirty="0" smtClean="0"/>
          </a:p>
        </p:txBody>
      </p:sp>
      <p:pic>
        <p:nvPicPr>
          <p:cNvPr id="1026" name="Picture 2" descr="Oracle Big Data Applianc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950" y="3568700"/>
            <a:ext cx="2933700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217734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Revolotion</a:t>
            </a:r>
            <a:r>
              <a:rPr lang="en-US" altLang="zh-TW" dirty="0" smtClean="0"/>
              <a:t> R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259262"/>
            <a:ext cx="8324850" cy="4463605"/>
          </a:xfrm>
        </p:spPr>
        <p:txBody>
          <a:bodyPr/>
          <a:lstStyle/>
          <a:p>
            <a:pPr marL="0" indent="0">
              <a:buNone/>
            </a:pPr>
            <a:endParaRPr lang="en-US" altLang="zh-TW" dirty="0" smtClean="0"/>
          </a:p>
          <a:p>
            <a:r>
              <a:rPr lang="zh-TW" altLang="en-US" dirty="0" smtClean="0"/>
              <a:t>社群使用版本</a:t>
            </a:r>
            <a:endParaRPr lang="en-US" altLang="zh-TW" dirty="0"/>
          </a:p>
          <a:p>
            <a:pPr lvl="1"/>
            <a:r>
              <a:rPr lang="en-US" altLang="zh-TW" sz="1600" dirty="0" smtClean="0">
                <a:hlinkClick r:id="rId2"/>
              </a:rPr>
              <a:t>http</a:t>
            </a:r>
            <a:r>
              <a:rPr lang="en-US" altLang="zh-TW" sz="1600" dirty="0">
                <a:hlinkClick r:id="rId2"/>
              </a:rPr>
              <a:t>://www.revolutionanalytics.com/downloads</a:t>
            </a:r>
            <a:r>
              <a:rPr lang="en-US" altLang="zh-TW" sz="1600" dirty="0" smtClean="0">
                <a:hlinkClick r:id="rId2"/>
              </a:rPr>
              <a:t>/</a:t>
            </a:r>
            <a:endParaRPr lang="en-US" altLang="zh-TW" sz="1600" dirty="0" smtClean="0"/>
          </a:p>
          <a:p>
            <a:pPr lvl="1"/>
            <a:endParaRPr lang="en-US" altLang="zh-TW" dirty="0"/>
          </a:p>
          <a:p>
            <a:pPr lvl="1"/>
            <a:endParaRPr lang="en-US" altLang="zh-TW" dirty="0" smtClean="0"/>
          </a:p>
          <a:p>
            <a:pPr lvl="1"/>
            <a:endParaRPr lang="en-US" altLang="zh-TW" dirty="0"/>
          </a:p>
          <a:p>
            <a:pPr lvl="1"/>
            <a:endParaRPr lang="en-US" altLang="zh-TW" dirty="0" smtClean="0"/>
          </a:p>
          <a:p>
            <a:pPr lvl="1"/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lvl="1"/>
            <a:endParaRPr lang="en-US" altLang="zh-TW" dirty="0" smtClean="0"/>
          </a:p>
          <a:p>
            <a:pPr lvl="1"/>
            <a:r>
              <a:rPr lang="en-US" altLang="zh-TW" sz="1600" dirty="0">
                <a:hlinkClick r:id="rId3"/>
              </a:rPr>
              <a:t>http://www.revolutionanalytics.com/why-revolution-r/benchmarks.php</a:t>
            </a:r>
            <a:endParaRPr lang="en-US" altLang="zh-TW" sz="1600" dirty="0" smtClean="0"/>
          </a:p>
          <a:p>
            <a:endParaRPr lang="en-US" altLang="zh-TW" dirty="0" smtClean="0"/>
          </a:p>
        </p:txBody>
      </p:sp>
      <p:pic>
        <p:nvPicPr>
          <p:cNvPr id="2050" name="Picture 2" descr="Revolution Analytics Enterprise Statistical Computing &amp; Predictive Analysis using Open Source 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899" y="1756896"/>
            <a:ext cx="2572385" cy="51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7451475"/>
              </p:ext>
            </p:extLst>
          </p:nvPr>
        </p:nvGraphicFramePr>
        <p:xfrm>
          <a:off x="438150" y="2895680"/>
          <a:ext cx="8309611" cy="2336721"/>
        </p:xfrm>
        <a:graphic>
          <a:graphicData uri="http://schemas.openxmlformats.org/drawingml/2006/table">
            <a:tbl>
              <a:tblPr/>
              <a:tblGrid>
                <a:gridCol w="1605598"/>
                <a:gridCol w="1605598"/>
                <a:gridCol w="1605598"/>
                <a:gridCol w="1605598"/>
                <a:gridCol w="1887219"/>
              </a:tblGrid>
              <a:tr h="0">
                <a:tc>
                  <a:txBody>
                    <a:bodyPr/>
                    <a:lstStyle/>
                    <a:p>
                      <a:r>
                        <a:rPr lang="zh-TW" altLang="en-US" sz="1600"/>
                        <a:t> 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/>
                        <a:t>Base R 2.14.2 64</a:t>
                      </a:r>
                      <a:endParaRPr lang="en-US" sz="1600"/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DD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/>
                        <a:t>Revolution R (1-core)</a:t>
                      </a:r>
                      <a:endParaRPr lang="en-US" sz="1600"/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/>
                        <a:t>Revolution R (4-core)</a:t>
                      </a:r>
                      <a:endParaRPr lang="en-US" sz="1600"/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AC7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/>
                        <a:t>Speedup (4 core)</a:t>
                      </a:r>
                      <a:endParaRPr lang="en-US" sz="1600"/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9E9"/>
                    </a:solidFill>
                  </a:tcPr>
                </a:tc>
              </a:tr>
              <a:tr h="584597">
                <a:tc>
                  <a:txBody>
                    <a:bodyPr/>
                    <a:lstStyle/>
                    <a:p>
                      <a:r>
                        <a:rPr lang="en-US" sz="1600"/>
                        <a:t>Matrix Calculation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17.4 sec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C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2.9 sec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58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2.0 sec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975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7.9x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DDD"/>
                    </a:solidFill>
                  </a:tcPr>
                </a:tc>
              </a:tr>
              <a:tr h="584597">
                <a:tc>
                  <a:txBody>
                    <a:bodyPr/>
                    <a:lstStyle/>
                    <a:p>
                      <a:r>
                        <a:rPr lang="en-US" sz="1600"/>
                        <a:t>Matrix Functions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10.3 sec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C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2.0 sec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58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1.2 sec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975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7.8x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DDD"/>
                    </a:solidFill>
                  </a:tcPr>
                </a:tc>
              </a:tr>
              <a:tr h="584597">
                <a:tc>
                  <a:txBody>
                    <a:bodyPr/>
                    <a:lstStyle/>
                    <a:p>
                      <a:r>
                        <a:rPr lang="en-US" sz="1600"/>
                        <a:t>Program Control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2.7 sec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C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2.7 sec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58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2.7 sec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975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Not Appreciable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DDD"/>
                    </a:solidFill>
                  </a:tcPr>
                </a:tc>
              </a:tr>
            </a:tbl>
          </a:graphicData>
        </a:graphic>
      </p:graphicFrame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438150" y="22034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新細明體" charset="-120"/>
              </a:rPr>
              <a:t/>
            </a:r>
            <a:br>
              <a: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  <a:cs typeface="新細明體" charset="-120"/>
              </a:rPr>
            </a:br>
            <a:endParaRPr kumimoji="1" lang="zh-TW" altLang="zh-TW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  <a:cs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263048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整合式開發環境 </a:t>
            </a:r>
            <a:r>
              <a:rPr lang="en-US" altLang="zh-TW" dirty="0" smtClean="0"/>
              <a:t>IDE</a:t>
            </a:r>
            <a:endParaRPr lang="zh-TW" altLang="en-US" dirty="0"/>
          </a:p>
        </p:txBody>
      </p:sp>
      <p:sp>
        <p:nvSpPr>
          <p:cNvPr id="6" name="文字版面配置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內容版面配置區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 algn="ctr">
              <a:buNone/>
            </a:pPr>
            <a:r>
              <a:rPr lang="en-US" altLang="zh-TW" dirty="0"/>
              <a:t>R Studio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>
                <a:schemeClr val="tx2"/>
              </a:buClr>
            </a:pPr>
            <a:r>
              <a:rPr lang="en-US" altLang="zh-TW" dirty="0">
                <a:solidFill>
                  <a:schemeClr val="tx1"/>
                </a:solidFill>
                <a:hlinkClick r:id="rId2"/>
              </a:rPr>
              <a:t>http://www.rstudio.com/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zh-TW" altLang="en-US" dirty="0"/>
          </a:p>
        </p:txBody>
      </p:sp>
      <p:sp>
        <p:nvSpPr>
          <p:cNvPr id="8" name="文字版面配置區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4"/>
          </p:nvPr>
        </p:nvSpPr>
        <p:spPr>
          <a:xfrm>
            <a:off x="4645025" y="2246883"/>
            <a:ext cx="4041775" cy="4062437"/>
          </a:xfrm>
        </p:spPr>
        <p:txBody>
          <a:bodyPr/>
          <a:lstStyle/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pPr marL="0" indent="0">
              <a:buNone/>
            </a:pPr>
            <a:endParaRPr lang="en-US" altLang="zh-TW" dirty="0" smtClean="0">
              <a:hlinkClick r:id="rId2"/>
            </a:endParaRPr>
          </a:p>
          <a:p>
            <a:pPr marL="0" indent="0">
              <a:buNone/>
            </a:pPr>
            <a:endParaRPr lang="en-US" altLang="zh-TW" dirty="0">
              <a:hlinkClick r:id="rId2"/>
            </a:endParaRPr>
          </a:p>
          <a:p>
            <a:pPr marL="0" indent="0">
              <a:buNone/>
            </a:pPr>
            <a:r>
              <a:rPr lang="en-US" altLang="zh-TW" dirty="0"/>
              <a:t>                 RGUI</a:t>
            </a:r>
          </a:p>
          <a:p>
            <a:r>
              <a:rPr lang="en-US" altLang="zh-TW" dirty="0">
                <a:hlinkClick r:id="rId3"/>
              </a:rPr>
              <a:t>http://www.r-project.org/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26B1CD9-834F-4C91-963A-3931C8D1FB6E}" type="slidenum">
              <a:rPr lang="en-US" altLang="zh-CN" smtClean="0"/>
              <a:pPr>
                <a:defRPr/>
              </a:pPr>
              <a:t>29</a:t>
            </a:fld>
            <a:endParaRPr lang="en-US" altLang="zh-CN"/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123" y="2006863"/>
            <a:ext cx="4052129" cy="2171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341" y="1709414"/>
            <a:ext cx="3723542" cy="2766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9724325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所有課程補充資料、投影片皆位於</a:t>
            </a:r>
            <a:endParaRPr lang="en-US" altLang="zh-TW" dirty="0" smtClean="0"/>
          </a:p>
          <a:p>
            <a:pPr lvl="1"/>
            <a:r>
              <a:rPr lang="en-US" altLang="zh-TW" dirty="0"/>
              <a:t>https://github.com/ywchiu/tcciR</a:t>
            </a:r>
            <a:endParaRPr lang="zh-TW" altLang="en-US" dirty="0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課程資料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81750"/>
            <a:ext cx="2133600" cy="365125"/>
          </a:xfrm>
        </p:spPr>
        <p:txBody>
          <a:bodyPr/>
          <a:lstStyle/>
          <a:p>
            <a:fld id="{82A3E47B-88B2-428F-8C7C-05B0F9CA9DF6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827718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網頁應用程式開發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Shiny </a:t>
            </a:r>
            <a:r>
              <a:rPr lang="zh-TW" altLang="en-US" dirty="0"/>
              <a:t>讓使用者可以</a:t>
            </a:r>
            <a:r>
              <a:rPr lang="zh-TW" altLang="en-US" dirty="0" smtClean="0"/>
              <a:t>透過互動式網頁</a:t>
            </a:r>
            <a:r>
              <a:rPr lang="zh-TW" altLang="en-US" dirty="0"/>
              <a:t>介面，在上面直接進行分析</a:t>
            </a:r>
            <a:r>
              <a:rPr lang="en-US" altLang="zh-TW" dirty="0"/>
              <a:t>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                     http</a:t>
            </a:r>
            <a:r>
              <a:rPr lang="en-US" altLang="zh-TW" dirty="0"/>
              <a:t>://www.rstudio.com/shiny/</a:t>
            </a:r>
            <a:endParaRPr lang="zh-TW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45" y="2479463"/>
            <a:ext cx="7360526" cy="2655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6284683"/>
      </p:ext>
    </p:extLst>
  </p:cSld>
  <p:clrMapOvr>
    <a:masterClrMapping/>
  </p:clrMapOvr>
  <p:transition spd="slow">
    <p:pull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4641850"/>
          </a:xfrm>
        </p:spPr>
        <p:txBody>
          <a:bodyPr/>
          <a:lstStyle/>
          <a:p>
            <a:r>
              <a:rPr lang="en-US" altLang="zh-TW" dirty="0">
                <a:hlinkClick r:id="rId2"/>
              </a:rPr>
              <a:t>https://rpubs.com</a:t>
            </a:r>
            <a:r>
              <a:rPr lang="en-US" altLang="zh-TW" dirty="0" smtClean="0">
                <a:hlinkClick r:id="rId2"/>
              </a:rPr>
              <a:t>/</a:t>
            </a:r>
            <a:endParaRPr lang="en-US" altLang="zh-TW" dirty="0" smtClean="0"/>
          </a:p>
          <a:p>
            <a:r>
              <a:rPr lang="zh-TW" altLang="en-US" dirty="0"/>
              <a:t>讓使用者</a:t>
            </a:r>
            <a:r>
              <a:rPr lang="zh-TW" altLang="en-US" dirty="0" smtClean="0"/>
              <a:t>可以發布執行結果與原始碼到網頁上</a:t>
            </a:r>
            <a:endParaRPr lang="zh-TW" altLang="en-US" dirty="0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RPubs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81750"/>
            <a:ext cx="2133600" cy="365125"/>
          </a:xfrm>
        </p:spPr>
        <p:txBody>
          <a:bodyPr/>
          <a:lstStyle/>
          <a:p>
            <a:fld id="{82A3E47B-88B2-428F-8C7C-05B0F9CA9DF6}" type="slidenum">
              <a:rPr lang="zh-TW" altLang="en-US" smtClean="0"/>
              <a:pPr/>
              <a:t>31</a:t>
            </a:fld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060848"/>
            <a:ext cx="5558801" cy="40333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73921279"/>
      </p:ext>
    </p:extLst>
  </p:cSld>
  <p:clrMapOvr>
    <a:masterClrMapping/>
  </p:clrMapOvr>
  <p:transition spd="slow">
    <p:pull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 smtClean="0">
                <a:latin typeface="Arial" charset="0"/>
                <a:cs typeface="Arial" charset="0"/>
              </a:rPr>
              <a:t>操作環境簡介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119300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URL: 192.168.206.150:8787</a:t>
            </a:r>
          </a:p>
          <a:p>
            <a:r>
              <a:rPr lang="en-US" altLang="zh-TW" dirty="0" smtClean="0"/>
              <a:t>Username/Password: user1/user1 ~ user30/user30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 </a:t>
            </a:r>
            <a:r>
              <a:rPr lang="en-US" altLang="zh-TW" dirty="0"/>
              <a:t>Studio</a:t>
            </a:r>
            <a:endParaRPr lang="zh-TW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3142235"/>
            <a:ext cx="5781775" cy="3066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49217194"/>
      </p:ext>
    </p:extLst>
  </p:cSld>
  <p:clrMapOvr>
    <a:masterClrMapping/>
  </p:clrMapOvr>
  <p:transition spd="slow">
    <p:pull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en-US" altLang="zh-TW" cap="none" dirty="0" smtClean="0">
                <a:latin typeface="Arial" charset="0"/>
                <a:cs typeface="Arial" charset="0"/>
              </a:rPr>
              <a:t>R</a:t>
            </a:r>
            <a:r>
              <a:rPr lang="zh-TW" altLang="en-US" cap="none" dirty="0" smtClean="0">
                <a:latin typeface="Arial" charset="0"/>
                <a:cs typeface="Arial" charset="0"/>
              </a:rPr>
              <a:t> 語言基礎</a:t>
            </a:r>
          </a:p>
        </p:txBody>
      </p:sp>
    </p:spTree>
    <p:extLst>
      <p:ext uri="{BB962C8B-B14F-4D97-AF65-F5344CB8AC3E}">
        <p14:creationId xmlns:p14="http://schemas.microsoft.com/office/powerpoint/2010/main" val="894824718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觀看套件文件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help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package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"e1071"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zh-TW" altLang="en-US" dirty="0" smtClean="0"/>
              <a:t>觀看功能說明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?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e1071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::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svm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lvl="1"/>
            <a:endParaRPr lang="en-US" altLang="zh-TW" dirty="0" smtClean="0"/>
          </a:p>
          <a:p>
            <a:r>
              <a:rPr lang="zh-TW" altLang="en-US" dirty="0" smtClean="0"/>
              <a:t>搜尋說明功能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help.search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“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svm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”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/>
          </a:p>
          <a:p>
            <a:pPr lvl="1"/>
            <a:endParaRPr lang="zh-TW" altLang="zh-TW" dirty="0"/>
          </a:p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尋求套件說明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14736898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091406"/>
            <a:ext cx="8229600" cy="4641850"/>
          </a:xfrm>
        </p:spPr>
        <p:txBody>
          <a:bodyPr/>
          <a:lstStyle/>
          <a:p>
            <a:r>
              <a:rPr lang="zh-TW" altLang="en-US" dirty="0" smtClean="0"/>
              <a:t>觀看範例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demo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zh-TW" altLang="en-US" dirty="0" smtClean="0"/>
              <a:t>離開</a:t>
            </a:r>
            <a:r>
              <a:rPr lang="en-US" altLang="zh-TW" dirty="0" smtClean="0"/>
              <a:t>R Session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q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lvl="1"/>
            <a:endParaRPr lang="en-US" altLang="zh-TW" dirty="0"/>
          </a:p>
          <a:p>
            <a:r>
              <a:rPr lang="zh-TW" altLang="en-US" dirty="0" smtClean="0"/>
              <a:t>觀看現有變數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ls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lvl="1"/>
            <a:endParaRPr lang="en-US" altLang="zh-TW" dirty="0"/>
          </a:p>
          <a:p>
            <a:r>
              <a:rPr lang="zh-TW" altLang="en-US" dirty="0" smtClean="0"/>
              <a:t>刪除變數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rm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()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其他指令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8979697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在執行命令後，可以馬上看到呈現結果</a:t>
            </a: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87875F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87875F"/>
                </a:solidFill>
                <a:highlight>
                  <a:srgbClr val="FFFFFF"/>
                </a:highlight>
              </a:rPr>
              <a:t>#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這是註解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zh-TW" altLang="en-US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+</a:t>
            </a:r>
            <a:r>
              <a:rPr lang="zh-TW" altLang="en-US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demo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graphics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直譯式語言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2648338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z="2000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sz="2000" dirty="0">
                <a:solidFill>
                  <a:srgbClr val="87875F"/>
                </a:solidFill>
                <a:highlight>
                  <a:srgbClr val="FFFFFF"/>
                </a:highlight>
              </a:rPr>
              <a:t>數字相加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zh-TW" altLang="en-US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+</a:t>
            </a:r>
            <a:r>
              <a:rPr lang="zh-TW" altLang="en-US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 smtClean="0">
                <a:solidFill>
                  <a:srgbClr val="005F00"/>
                </a:solidFill>
                <a:highlight>
                  <a:srgbClr val="FFFFFF"/>
                </a:highlight>
              </a:rPr>
              <a:t>8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sz="2000" dirty="0">
                <a:solidFill>
                  <a:srgbClr val="87875F"/>
                </a:solidFill>
                <a:highlight>
                  <a:srgbClr val="FFFFFF"/>
                </a:highlight>
              </a:rPr>
              <a:t>數字相減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zh-TW" altLang="en-US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-</a:t>
            </a:r>
            <a:r>
              <a:rPr lang="zh-TW" altLang="en-US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 smtClean="0">
                <a:solidFill>
                  <a:srgbClr val="005F00"/>
                </a:solidFill>
                <a:highlight>
                  <a:srgbClr val="FFFFFF"/>
                </a:highlight>
              </a:rPr>
              <a:t>8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sz="2000" dirty="0">
                <a:solidFill>
                  <a:srgbClr val="87875F"/>
                </a:solidFill>
                <a:highlight>
                  <a:srgbClr val="FFFFFF"/>
                </a:highlight>
              </a:rPr>
              <a:t>數字相乘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zh-TW" altLang="en-US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zh-TW" altLang="en-US" sz="2000" dirty="0">
                <a:solidFill>
                  <a:srgbClr val="00005F"/>
                </a:solidFill>
                <a:highlight>
                  <a:srgbClr val="FFFFFF"/>
                </a:highlight>
              </a:rPr>
              <a:t>*</a:t>
            </a:r>
            <a:r>
              <a:rPr lang="zh-TW" altLang="en-US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 smtClean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sz="2000" dirty="0">
                <a:solidFill>
                  <a:srgbClr val="87875F"/>
                </a:solidFill>
                <a:highlight>
                  <a:srgbClr val="FFFFFF"/>
                </a:highlight>
              </a:rPr>
              <a:t>數字相除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005F00"/>
                </a:solidFill>
                <a:highlight>
                  <a:srgbClr val="FFFFFF"/>
                </a:highlight>
              </a:rPr>
              <a:t>11</a:t>
            </a:r>
            <a:r>
              <a:rPr lang="zh-TW" altLang="en-US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/</a:t>
            </a:r>
            <a:r>
              <a:rPr lang="zh-TW" altLang="en-US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 smtClean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sz="2000" dirty="0">
                <a:solidFill>
                  <a:srgbClr val="87875F"/>
                </a:solidFill>
                <a:highlight>
                  <a:srgbClr val="FFFFFF"/>
                </a:highlight>
              </a:rPr>
              <a:t>指數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sz="2000" dirty="0" smtClean="0">
                <a:solidFill>
                  <a:srgbClr val="00005F"/>
                </a:solidFill>
                <a:highlight>
                  <a:srgbClr val="FFFFFF"/>
                </a:highlight>
              </a:rPr>
              <a:t>^</a:t>
            </a:r>
            <a:r>
              <a:rPr lang="en-US" altLang="zh-TW" sz="2000" dirty="0" smtClean="0">
                <a:solidFill>
                  <a:srgbClr val="005F00"/>
                </a:solidFill>
                <a:highlight>
                  <a:srgbClr val="FFFFFF"/>
                </a:highlight>
              </a:rPr>
              <a:t>10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sz="2000" dirty="0">
                <a:solidFill>
                  <a:srgbClr val="87875F"/>
                </a:solidFill>
                <a:highlight>
                  <a:srgbClr val="FFFFFF"/>
                </a:highlight>
              </a:rPr>
              <a:t>取餘數</a:t>
            </a: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005F00"/>
                </a:solidFill>
                <a:highlight>
                  <a:srgbClr val="FFFFFF"/>
                </a:highlight>
              </a:rPr>
              <a:t>11</a:t>
            </a:r>
            <a:r>
              <a:rPr lang="en-US" altLang="zh-TW" sz="2000" dirty="0">
                <a:solidFill>
                  <a:srgbClr val="AF0000"/>
                </a:solidFill>
                <a:highlight>
                  <a:srgbClr val="FFFFFF"/>
                </a:highlight>
              </a:rPr>
              <a:t>%%</a:t>
            </a:r>
            <a:r>
              <a:rPr lang="en-US" altLang="zh-TW" sz="2000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endParaRPr lang="zh-TW" altLang="en-US" sz="20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數學運算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534409"/>
      </p:ext>
    </p:extLst>
  </p:cSld>
  <p:clrMapOvr>
    <a:masterClrMapping/>
  </p:clrMapOvr>
  <p:transition spd="slow">
    <p:pull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指定變數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a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a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dirty="0" smtClean="0">
                <a:solidFill>
                  <a:srgbClr val="87875F"/>
                </a:solidFill>
                <a:highlight>
                  <a:srgbClr val="FFFFFF"/>
                </a:highlight>
              </a:rPr>
              <a:t>變數相加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b = 5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= a + b</a:t>
            </a:r>
          </a:p>
          <a:p>
            <a:pPr marL="0" indent="0">
              <a:buNone/>
            </a:pPr>
            <a:r>
              <a:rPr lang="en-US" altLang="zh-TW" dirty="0" smtClean="0"/>
              <a:t>c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設定變數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67704729"/>
      </p:ext>
    </p:extLst>
  </p:cSld>
  <p:clrMapOvr>
    <a:masterClrMapping/>
  </p:clrMapOvr>
  <p:transition spd="slow">
    <p:pull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 smtClean="0">
                <a:latin typeface="Arial" charset="0"/>
                <a:cs typeface="Arial" charset="0"/>
              </a:rPr>
              <a:t>資料分析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11437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數值型態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numer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17.8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字串型態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char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“hello world"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布林邏輯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logic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TRUE</a:t>
            </a:r>
          </a:p>
          <a:p>
            <a:pPr marL="0" indent="0">
              <a:buNone/>
            </a:pP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使用</a:t>
            </a: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class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檢查資料型態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class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logic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基礎資料型態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66638592"/>
      </p:ext>
    </p:extLst>
  </p:cSld>
  <p:clrMapOvr>
    <a:masterClrMapping/>
  </p:clrMapOvr>
  <p:transition spd="slow">
    <p:pull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card_length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card_width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"5 inches"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card_length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*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card_width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  <a:highlight>
                  <a:srgbClr val="FFFFFF"/>
                </a:highlight>
              </a:rPr>
              <a:t>Error in </a:t>
            </a:r>
            <a:r>
              <a:rPr lang="en-US" altLang="zh-TW" dirty="0" err="1">
                <a:solidFill>
                  <a:srgbClr val="FF0000"/>
                </a:solidFill>
                <a:highlight>
                  <a:srgbClr val="FFFFFF"/>
                </a:highlight>
              </a:rPr>
              <a:t>card_length</a:t>
            </a:r>
            <a:r>
              <a:rPr lang="en-US" altLang="zh-TW" dirty="0">
                <a:solidFill>
                  <a:srgbClr val="FF0000"/>
                </a:solidFill>
                <a:highlight>
                  <a:srgbClr val="FFFFFF"/>
                </a:highlight>
              </a:rPr>
              <a:t> * </a:t>
            </a:r>
            <a:r>
              <a:rPr lang="en-US" altLang="zh-TW" dirty="0" err="1">
                <a:solidFill>
                  <a:srgbClr val="FF0000"/>
                </a:solidFill>
                <a:highlight>
                  <a:srgbClr val="FFFFFF"/>
                </a:highlight>
              </a:rPr>
              <a:t>card_width</a:t>
            </a:r>
            <a:r>
              <a:rPr lang="en-US" altLang="zh-TW" dirty="0">
                <a:solidFill>
                  <a:srgbClr val="FF0000"/>
                </a:solidFill>
                <a:highlight>
                  <a:srgbClr val="FFFFFF"/>
                </a:highlight>
              </a:rPr>
              <a:t> :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  <a:highlight>
                  <a:srgbClr val="FFFFFF"/>
                </a:highlight>
              </a:rPr>
              <a:t>  non-numeric argument to binary </a:t>
            </a:r>
            <a:r>
              <a:rPr lang="en-US" altLang="zh-TW" dirty="0" smtClean="0">
                <a:solidFill>
                  <a:srgbClr val="FF0000"/>
                </a:solidFill>
                <a:highlight>
                  <a:srgbClr val="FFFFFF"/>
                </a:highlight>
              </a:rPr>
              <a:t>operator</a:t>
            </a:r>
          </a:p>
          <a:p>
            <a:pPr marL="0" indent="0">
              <a:buNone/>
            </a:pPr>
            <a:endParaRPr lang="en-US" altLang="zh-TW" dirty="0" smtClean="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/>
              <a:t>#</a:t>
            </a:r>
            <a:r>
              <a:rPr lang="zh-TW" altLang="en-US" dirty="0"/>
              <a:t>重新將</a:t>
            </a:r>
            <a:r>
              <a:rPr lang="en-US" altLang="zh-TW" dirty="0" err="1"/>
              <a:t>card_width</a:t>
            </a:r>
            <a:r>
              <a:rPr lang="en-US" altLang="zh-TW" dirty="0"/>
              <a:t> </a:t>
            </a:r>
            <a:r>
              <a:rPr lang="zh-TW" altLang="en-US" dirty="0"/>
              <a:t>指到</a:t>
            </a:r>
            <a:r>
              <a:rPr lang="en-US" altLang="zh-TW" dirty="0"/>
              <a:t>5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card_width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card_length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*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card_width</a:t>
            </a:r>
            <a:endParaRPr lang="en-US" altLang="zh-TW" dirty="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不同型態資料做運算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5934457"/>
      </p:ext>
    </p:extLst>
  </p:cSld>
  <p:clrMapOvr>
    <a:masterClrMapping/>
  </p:clrMapOvr>
  <p:transition spd="slow">
    <p:pull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 smtClean="0">
                <a:latin typeface="Arial" charset="0"/>
                <a:cs typeface="Arial" charset="0"/>
              </a:rPr>
              <a:t>向量 </a:t>
            </a:r>
            <a:r>
              <a:rPr lang="en-US" altLang="zh-TW" cap="none" dirty="0" smtClean="0">
                <a:latin typeface="Arial" charset="0"/>
                <a:cs typeface="Arial" charset="0"/>
              </a:rPr>
              <a:t>(Vector)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03807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不同型態的向量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180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169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173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name_vec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"Brian"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"Toby"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"Sherry"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向量 </a:t>
            </a:r>
            <a:r>
              <a:rPr lang="en-US" altLang="zh-TW" dirty="0" smtClean="0"/>
              <a:t>(Vector)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55676064"/>
      </p:ext>
    </p:extLst>
  </p:cSld>
  <p:clrMapOvr>
    <a:masterClrMapping/>
  </p:clrMapOvr>
  <p:transition spd="slow">
    <p:pull dir="r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兩個向量進行數學運算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+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y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*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y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– y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/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y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向量的運算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76474348"/>
      </p:ext>
    </p:extLst>
  </p:cSld>
  <p:clrMapOvr>
    <a:masterClrMapping/>
  </p:clrMapOvr>
  <p:transition spd="slow">
    <p:pull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#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透過</a:t>
            </a:r>
            <a:r>
              <a:rPr lang="en-US" altLang="zh-TW" dirty="0">
                <a:solidFill>
                  <a:srgbClr val="87875F"/>
                </a:solidFill>
                <a:highlight>
                  <a:srgbClr val="FFFFFF"/>
                </a:highlight>
              </a:rPr>
              <a:t>sum </a:t>
            </a:r>
            <a:r>
              <a:rPr lang="zh-TW" altLang="en-US" dirty="0">
                <a:solidFill>
                  <a:srgbClr val="87875F"/>
                </a:solidFill>
                <a:highlight>
                  <a:srgbClr val="FFFFFF"/>
                </a:highlight>
              </a:rPr>
              <a:t>將向量資料作加總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r>
              <a:rPr lang="zh-TW" altLang="en-US" dirty="0" smtClean="0"/>
              <a:t>查詢該如何使用</a:t>
            </a:r>
            <a:r>
              <a:rPr lang="en-US" altLang="zh-TW" dirty="0" smtClean="0"/>
              <a:t>sum</a:t>
            </a:r>
            <a:r>
              <a:rPr lang="zh-TW" altLang="en-US" dirty="0" smtClean="0"/>
              <a:t>函式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&gt;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?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&gt;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help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將向量作加總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29761171"/>
      </p:ext>
    </p:extLst>
  </p:cSld>
  <p:clrMapOvr>
    <a:masterClrMapping/>
  </p:clrMapOvr>
  <p:transition spd="slow">
    <p:pull dir="r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可以使用</a:t>
            </a:r>
            <a:r>
              <a:rPr lang="en-US" altLang="zh-TW" dirty="0" smtClean="0"/>
              <a:t>names </a:t>
            </a:r>
            <a:r>
              <a:rPr lang="zh-TW" altLang="en-US" dirty="0" smtClean="0"/>
              <a:t>指定向量名稱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180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169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173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names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"Brian"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"Toby"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"Sherry"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name_vec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"Brian"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"Toby"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"Sherry"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names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name_vec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指定名稱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54887656"/>
      </p:ext>
    </p:extLst>
  </p:cSld>
  <p:clrMapOvr>
    <a:masterClrMapping/>
  </p:clrMapOvr>
  <p:transition spd="slow">
    <p:pull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&gt;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175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&lt;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175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&gt;=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175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&lt;=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175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180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height_vec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!=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180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判斷向量內容是否符合條件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35455475"/>
      </p:ext>
    </p:extLst>
  </p:cSld>
  <p:clrMapOvr>
    <a:masterClrMapping/>
  </p:clrMapOvr>
  <p:transition spd="slow">
    <p:pull dir="r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Brian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的身高為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180, 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體重是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73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公斤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;Toby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身高是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169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公分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, 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體重是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87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公斤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; Sherry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身高為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173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公分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,</a:t>
            </a:r>
            <a:r>
              <a:rPr lang="zh-TW" altLang="en-US" sz="2400" dirty="0">
                <a:solidFill>
                  <a:srgbClr val="005F5F"/>
                </a:solidFill>
                <a:highlight>
                  <a:srgbClr val="FFFFFF"/>
                </a:highlight>
              </a:rPr>
              <a:t>體重是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43</a:t>
            </a:r>
            <a:r>
              <a:rPr lang="zh-TW" altLang="en-US" sz="2400" dirty="0" smtClean="0">
                <a:solidFill>
                  <a:srgbClr val="005F5F"/>
                </a:solidFill>
                <a:highlight>
                  <a:srgbClr val="FFFFFF"/>
                </a:highlight>
              </a:rPr>
              <a:t>公斤。請用</a:t>
            </a:r>
            <a:r>
              <a:rPr lang="en-US" altLang="zh-TW" sz="2400" dirty="0" smtClean="0">
                <a:solidFill>
                  <a:srgbClr val="005F5F"/>
                </a:solidFill>
                <a:highlight>
                  <a:srgbClr val="FFFFFF"/>
                </a:highlight>
              </a:rPr>
              <a:t>Vector</a:t>
            </a:r>
            <a:r>
              <a:rPr lang="zh-TW" altLang="en-US" sz="2400" dirty="0" smtClean="0">
                <a:solidFill>
                  <a:srgbClr val="005F5F"/>
                </a:solidFill>
                <a:highlight>
                  <a:srgbClr val="FFFFFF"/>
                </a:highlight>
              </a:rPr>
              <a:t>找出誰的</a:t>
            </a:r>
            <a:r>
              <a:rPr lang="en-US" altLang="zh-TW" sz="2400" dirty="0" smtClean="0">
                <a:solidFill>
                  <a:srgbClr val="005F5F"/>
                </a:solidFill>
                <a:highlight>
                  <a:srgbClr val="FFFFFF"/>
                </a:highlight>
              </a:rPr>
              <a:t>BMI</a:t>
            </a:r>
            <a:r>
              <a:rPr lang="zh-TW" altLang="en-US" sz="2400" dirty="0" smtClean="0">
                <a:solidFill>
                  <a:srgbClr val="005F5F"/>
                </a:solidFill>
                <a:highlight>
                  <a:srgbClr val="FFFFFF"/>
                </a:highlight>
              </a:rPr>
              <a:t>是異常的</a:t>
            </a:r>
            <a:r>
              <a:rPr lang="en-US" altLang="zh-TW" sz="2400" dirty="0" smtClean="0">
                <a:solidFill>
                  <a:srgbClr val="005F5F"/>
                </a:solidFill>
                <a:highlight>
                  <a:srgbClr val="FFFFFF"/>
                </a:highlight>
              </a:rPr>
              <a:t>? </a:t>
            </a:r>
          </a:p>
          <a:p>
            <a:r>
              <a:rPr lang="en-US" altLang="zh-TW" sz="2400" b="1" dirty="0" smtClean="0"/>
              <a:t>BMI</a:t>
            </a:r>
            <a:r>
              <a:rPr lang="zh-TW" altLang="en-US" sz="2400" b="1" dirty="0"/>
              <a:t>值計算公式</a:t>
            </a:r>
            <a:r>
              <a:rPr lang="en-US" altLang="zh-TW" sz="2400" b="1" dirty="0"/>
              <a:t>:    </a:t>
            </a:r>
            <a:r>
              <a:rPr lang="en-US" altLang="zh-TW" sz="2400" dirty="0"/>
              <a:t>BMI = </a:t>
            </a:r>
            <a:r>
              <a:rPr lang="zh-TW" altLang="en-US" sz="2400" dirty="0"/>
              <a:t>體重</a:t>
            </a:r>
            <a:r>
              <a:rPr lang="en-US" altLang="zh-TW" sz="2400" dirty="0"/>
              <a:t>(</a:t>
            </a:r>
            <a:r>
              <a:rPr lang="zh-TW" altLang="en-US" sz="2400" dirty="0"/>
              <a:t>公斤</a:t>
            </a:r>
            <a:r>
              <a:rPr lang="en-US" altLang="zh-TW" sz="2400" dirty="0"/>
              <a:t>) / </a:t>
            </a:r>
            <a:r>
              <a:rPr lang="zh-TW" altLang="en-US" sz="2400" dirty="0"/>
              <a:t>身高</a:t>
            </a:r>
            <a:r>
              <a:rPr lang="en-US" altLang="zh-TW" sz="2400" baseline="30000" dirty="0"/>
              <a:t>2</a:t>
            </a:r>
            <a:r>
              <a:rPr lang="en-US" altLang="zh-TW" sz="2400" dirty="0"/>
              <a:t>(</a:t>
            </a:r>
            <a:r>
              <a:rPr lang="zh-TW" altLang="en-US" sz="2400" dirty="0"/>
              <a:t>公尺</a:t>
            </a:r>
            <a:r>
              <a:rPr lang="en-US" altLang="zh-TW" sz="2400" baseline="30000" dirty="0"/>
              <a:t>2</a:t>
            </a:r>
            <a:r>
              <a:rPr lang="en-US" altLang="zh-TW" sz="2400" dirty="0" smtClean="0"/>
              <a:t>)</a:t>
            </a:r>
            <a:endParaRPr lang="en-US" altLang="zh-TW" sz="2400" dirty="0">
              <a:solidFill>
                <a:srgbClr val="005F5F"/>
              </a:solidFill>
              <a:highlight>
                <a:srgbClr val="FFFFFF"/>
              </a:highlight>
            </a:endParaRPr>
          </a:p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實際範例</a:t>
            </a:r>
            <a:r>
              <a:rPr lang="en-US" altLang="zh-TW" dirty="0"/>
              <a:t>-</a:t>
            </a:r>
            <a:r>
              <a:rPr lang="en-US" altLang="zh-TW" dirty="0" smtClean="0"/>
              <a:t> </a:t>
            </a:r>
            <a:r>
              <a:rPr lang="zh-TW" altLang="en-US" dirty="0" smtClean="0"/>
              <a:t>計算</a:t>
            </a:r>
            <a:r>
              <a:rPr lang="en-US" altLang="zh-TW" dirty="0" smtClean="0"/>
              <a:t>BMI</a:t>
            </a:r>
            <a:endParaRPr lang="zh-TW" alt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3294550"/>
            <a:ext cx="2880320" cy="28692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1383387"/>
      </p:ext>
    </p:extLst>
  </p:cSld>
  <p:clrMapOvr>
    <a:masterClrMapping/>
  </p:clrMapOvr>
  <p:transition spd="slow">
    <p:pull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>
                <a:latin typeface="Arial" charset="0"/>
                <a:cs typeface="Arial" charset="0"/>
              </a:rPr>
              <a:t>陣列</a:t>
            </a:r>
            <a:r>
              <a:rPr lang="zh-TW" altLang="en-US" cap="none" dirty="0" smtClean="0">
                <a:latin typeface="Arial" charset="0"/>
                <a:cs typeface="Arial" charset="0"/>
              </a:rPr>
              <a:t> </a:t>
            </a:r>
            <a:r>
              <a:rPr lang="en-US" altLang="zh-TW" cap="none" dirty="0" smtClean="0">
                <a:latin typeface="Arial" charset="0"/>
                <a:cs typeface="Arial" charset="0"/>
              </a:rPr>
              <a:t>(Matrix)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43474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預測婦女的懷孕周期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TW" dirty="0" smtClean="0"/>
              <a:t>Target </a:t>
            </a:r>
            <a:r>
              <a:rPr lang="zh-TW" altLang="en-US" dirty="0" smtClean="0"/>
              <a:t>能透過消費紀錄精準預測懷孕婦女預產期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zh-TW" altLang="en-US" dirty="0" smtClean="0"/>
              <a:t>透過郵購及電商做精準行銷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3E47B-88B2-428F-8C7C-05B0F9CA9DF6}" type="slidenum">
              <a:rPr lang="zh-TW" altLang="en-US" smtClean="0"/>
              <a:pPr/>
              <a:t>5</a:t>
            </a:fld>
            <a:endParaRPr lang="zh-TW" altLang="en-US"/>
          </a:p>
        </p:txBody>
      </p:sp>
      <p:pic>
        <p:nvPicPr>
          <p:cNvPr id="27650" name="Picture 2" descr="http://54.64.172.202/wp-content/uploads/2013/08/Pregnancy-Mass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348880"/>
            <a:ext cx="4005659" cy="266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822114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產生陣列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9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9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產生陣列</a:t>
            </a:r>
            <a:endParaRPr lang="zh-TW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2304806"/>
              </p:ext>
            </p:extLst>
          </p:nvPr>
        </p:nvGraphicFramePr>
        <p:xfrm>
          <a:off x="1259632" y="3933056"/>
          <a:ext cx="1872207" cy="1112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24069"/>
                <a:gridCol w="624069"/>
                <a:gridCol w="62406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033631"/>
              </p:ext>
            </p:extLst>
          </p:nvPr>
        </p:nvGraphicFramePr>
        <p:xfrm>
          <a:off x="3995936" y="3933056"/>
          <a:ext cx="1872207" cy="11125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24069"/>
                <a:gridCol w="624069"/>
                <a:gridCol w="62406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734122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學生兩次考試的成績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kevin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marry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64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jerry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59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66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kevin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marry, jerry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建立陣列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42097103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colnames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'first'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'second'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rownames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'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kevin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'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'marry'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'jerry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'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marL="0" indent="0">
              <a:buNone/>
            </a:pPr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OR</a:t>
            </a:r>
          </a:p>
          <a:p>
            <a:pPr marL="0" indent="0">
              <a:buNone/>
            </a:pPr>
            <a:endParaRPr lang="en-US" altLang="zh-TW" dirty="0" smtClean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mat2 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 err="1">
                <a:solidFill>
                  <a:srgbClr val="5F5F00"/>
                </a:solidFill>
                <a:highlight>
                  <a:srgbClr val="FFFFFF"/>
                </a:highlight>
              </a:rPr>
              <a:t>kevin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marry, jerry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000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000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000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000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</a:p>
          <a:p>
            <a:pPr marL="0" indent="0">
              <a:buNone/>
            </a:pPr>
            <a:r>
              <a:rPr lang="en-US" altLang="zh-TW" sz="2000" dirty="0" err="1">
                <a:solidFill>
                  <a:srgbClr val="005F5F"/>
                </a:solidFill>
                <a:highlight>
                  <a:srgbClr val="FFFFFF"/>
                </a:highlight>
              </a:rPr>
              <a:t>dimnames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list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'</a:t>
            </a:r>
            <a:r>
              <a:rPr lang="en-US" altLang="zh-TW" sz="2000" dirty="0" err="1">
                <a:solidFill>
                  <a:srgbClr val="005F5F"/>
                </a:solidFill>
                <a:highlight>
                  <a:srgbClr val="FFFFFF"/>
                </a:highlight>
              </a:rPr>
              <a:t>kevin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'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'marry'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'jerry'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'first'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'second'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)))</a:t>
            </a:r>
            <a:endParaRPr lang="zh-TW" altLang="en-US" sz="20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新增欄位與列的名稱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68786888"/>
      </p:ext>
    </p:extLst>
  </p:cSld>
  <p:clrMapOvr>
    <a:masterClrMapping/>
  </p:clrMapOvr>
  <p:transition spd="slow">
    <p:pull dir="r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取維度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dim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mat2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marL="0" indent="0">
              <a:buNone/>
            </a:pPr>
            <a:endParaRPr lang="en-US" altLang="zh-TW" dirty="0" smtClean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取列數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mat2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取行數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ncol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取矩陣維度、列與欄數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0176298"/>
      </p:ext>
    </p:extLst>
  </p:cSld>
  <p:clrMapOvr>
    <a:masterClrMapping/>
  </p:clrMapOvr>
  <p:transition spd="slow">
    <p:pull dir="r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取第一列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mat2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取第一行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</a:p>
          <a:p>
            <a:r>
              <a:rPr lang="zh-TW" altLang="en-US" dirty="0"/>
              <a:t>取第二、三列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</a:p>
          <a:p>
            <a:r>
              <a:rPr lang="zh-TW" altLang="en-US" dirty="0"/>
              <a:t>取第二列第一行的元素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依欄或列取矩陣資料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47112216"/>
      </p:ext>
    </p:extLst>
  </p:cSld>
  <p:clrMapOvr>
    <a:masterClrMapping/>
  </p:clrMapOvr>
  <p:transition spd="slow">
    <p:pull dir="r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新增學生資料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mat3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rbind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mat2,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78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63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rownames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)[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)]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'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sam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'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mat3</a:t>
            </a:r>
          </a:p>
          <a:p>
            <a:pPr marL="0" indent="0">
              <a:buNone/>
            </a:pP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新增考試分數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mat4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cbind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mat2,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77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70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colnames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mat4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)[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ncol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mat4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)]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'third'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mat4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新增列與行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76205568"/>
      </p:ext>
    </p:extLst>
  </p:cSld>
  <p:clrMapOvr>
    <a:masterClrMapping/>
  </p:clrMapOvr>
  <p:transition spd="slow">
    <p:pull dir="r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 err="1"/>
              <a:t>rowSums</a:t>
            </a:r>
            <a:r>
              <a:rPr lang="en-US" altLang="zh-TW" dirty="0"/>
              <a:t> </a:t>
            </a:r>
            <a:r>
              <a:rPr lang="zh-TW" altLang="en-US" dirty="0"/>
              <a:t>及 </a:t>
            </a:r>
            <a:r>
              <a:rPr lang="en-US" altLang="zh-TW" dirty="0" err="1"/>
              <a:t>colSums</a:t>
            </a:r>
            <a:r>
              <a:rPr lang="en-US" altLang="zh-TW" dirty="0"/>
              <a:t> </a:t>
            </a:r>
            <a:r>
              <a:rPr lang="zh-TW" altLang="en-US" dirty="0"/>
              <a:t>針對列及欄加總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rowSums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mat2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colSums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err="1" smtClean="0"/>
              <a:t>rowSums</a:t>
            </a:r>
            <a:r>
              <a:rPr lang="en-US" altLang="zh-TW" dirty="0" smtClean="0"/>
              <a:t> </a:t>
            </a:r>
            <a:r>
              <a:rPr lang="zh-TW" altLang="en-US" dirty="0" smtClean="0"/>
              <a:t>及</a:t>
            </a:r>
            <a:r>
              <a:rPr lang="en-US" altLang="zh-TW" dirty="0" err="1" smtClean="0"/>
              <a:t>colSums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0074521"/>
      </p:ext>
    </p:extLst>
  </p:cSld>
  <p:clrMapOvr>
    <a:masterClrMapping/>
  </p:clrMapOvr>
  <p:transition spd="slow">
    <p:pull dir="r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矩陣宣告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m1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m2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矩陣運算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m1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+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m2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m1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-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m2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m1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*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m2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m1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/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m2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矩陣運算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75203963"/>
      </p:ext>
    </p:extLst>
  </p:cSld>
  <p:clrMapOvr>
    <a:masterClrMapping/>
  </p:clrMapOvr>
  <p:transition spd="slow">
    <p:pull dir="r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m1 X m2 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m1 </a:t>
            </a:r>
            <a:r>
              <a:rPr lang="en-US" altLang="zh-TW" dirty="0">
                <a:solidFill>
                  <a:srgbClr val="AF0000"/>
                </a:solidFill>
                <a:highlight>
                  <a:srgbClr val="FFFFFF"/>
                </a:highlight>
              </a:rPr>
              <a:t>%*%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m2</a:t>
            </a:r>
          </a:p>
          <a:p>
            <a:pPr marL="0" indent="0">
              <a:buNone/>
            </a:pP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矩陣乘積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892815" y="3573016"/>
                <a:ext cx="1302921" cy="8107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800" i="1" smtClean="0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sz="2800" i="1" smtClean="0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TW" sz="2800" b="0" i="1" smtClean="0">
                                    <a:latin typeface="Cambria Math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altLang="zh-TW" sz="2800" b="0" i="1" smtClean="0">
                                    <a:latin typeface="Cambria Math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TW" sz="2800" b="0" i="1" smtClean="0">
                                    <a:latin typeface="Cambria Math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en-US" altLang="zh-TW" sz="2800" b="0" i="1" smtClean="0">
                                    <a:latin typeface="Cambria Math"/>
                                  </a:rPr>
                                  <m:t>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815" y="3573016"/>
                <a:ext cx="1302921" cy="810799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/>
              <p:cNvSpPr txBox="1"/>
              <p:nvPr/>
            </p:nvSpPr>
            <p:spPr>
              <a:xfrm>
                <a:off x="1994873" y="3573016"/>
                <a:ext cx="1302921" cy="8195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800" i="1" smtClean="0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sz="2800" i="1" smtClean="0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TW" sz="2800" b="0" i="1" smtClean="0">
                                    <a:latin typeface="Cambria Math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altLang="zh-TW" sz="2800" b="0" i="1" smtClean="0">
                                    <a:latin typeface="Cambria Math"/>
                                  </a:rPr>
                                  <m:t>6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TW" sz="2800" b="0" i="1" smtClean="0">
                                    <a:latin typeface="Cambria Math"/>
                                  </a:rPr>
                                  <m:t>7</m:t>
                                </m:r>
                              </m:e>
                              <m:e>
                                <m:r>
                                  <a:rPr lang="en-US" altLang="zh-TW" sz="2800" b="0" i="1" smtClean="0">
                                    <a:latin typeface="Cambria Math"/>
                                  </a:rPr>
                                  <m:t>8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9" name="文字方塊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4873" y="3573016"/>
                <a:ext cx="1302921" cy="819583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/>
              <p:cNvSpPr txBox="1"/>
              <p:nvPr/>
            </p:nvSpPr>
            <p:spPr>
              <a:xfrm>
                <a:off x="3452023" y="3573016"/>
                <a:ext cx="4680640" cy="826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TW" sz="2800" i="1" smtClean="0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TW" sz="2800" i="1" smtClean="0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TW" sz="2800" i="1">
                                    <a:latin typeface="Cambria Math"/>
                                  </a:rPr>
                                  <m:t>1</m:t>
                                </m:r>
                                <m:r>
                                  <a:rPr lang="en-US" altLang="zh-TW" sz="2800" i="1">
                                    <a:latin typeface="Cambria Math"/>
                                  </a:rPr>
                                  <m:t>∗5+2∗7</m:t>
                                </m:r>
                              </m:e>
                              <m:e>
                                <m:r>
                                  <a:rPr lang="en-US" altLang="zh-TW" sz="2800" i="1">
                                    <a:latin typeface="Cambria Math"/>
                                  </a:rPr>
                                  <m:t>1∗6+2∗8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TW" sz="2800" i="1">
                                    <a:latin typeface="Cambria Math"/>
                                  </a:rPr>
                                  <m:t>3∗5+4∗7</m:t>
                                </m:r>
                              </m:e>
                              <m:e>
                                <m:r>
                                  <a:rPr lang="en-US" altLang="zh-TW" sz="2800" i="1">
                                    <a:latin typeface="Cambria Math"/>
                                  </a:rPr>
                                  <m:t>3∗6+4∗8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10" name="文字方塊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2023" y="3573016"/>
                <a:ext cx="4680640" cy="82676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/>
              <p:cNvSpPr txBox="1"/>
              <p:nvPr/>
            </p:nvSpPr>
            <p:spPr>
              <a:xfrm>
                <a:off x="3134388" y="3801732"/>
                <a:ext cx="4219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i="1" smtClean="0">
                          <a:latin typeface="Cambria Math"/>
                          <a:ea typeface="Cambria Math"/>
                        </a:rPr>
                        <m:t>=</m:t>
                      </m:r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3" name="文字方塊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4388" y="3801732"/>
                <a:ext cx="421910" cy="369332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8115094"/>
      </p:ext>
    </p:extLst>
  </p:cSld>
  <p:clrMapOvr>
    <a:masterClrMapping/>
  </p:clrMapOvr>
  <p:transition spd="slow">
    <p:pull dir="r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學生兩次考試的成績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kevin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marry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64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jerry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59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66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kevin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marry, jerry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如果老師希望</a:t>
            </a:r>
            <a:r>
              <a:rPr lang="zh-TW" altLang="en-US" dirty="0" smtClean="0"/>
              <a:t>給每個人最後</a:t>
            </a:r>
            <a:r>
              <a:rPr lang="zh-TW" altLang="en-US" dirty="0"/>
              <a:t>總</a:t>
            </a:r>
            <a:r>
              <a:rPr lang="zh-TW" altLang="en-US" dirty="0" smtClean="0"/>
              <a:t>成績，以加權為第一次考試佔</a:t>
            </a:r>
            <a:r>
              <a:rPr lang="en-US" altLang="zh-TW" dirty="0" smtClean="0"/>
              <a:t>40%</a:t>
            </a:r>
            <a:r>
              <a:rPr lang="zh-TW" altLang="en-US" dirty="0" smtClean="0"/>
              <a:t>，第二次佔</a:t>
            </a:r>
            <a:r>
              <a:rPr lang="en-US" altLang="zh-TW" dirty="0" smtClean="0"/>
              <a:t>60%</a:t>
            </a:r>
            <a:r>
              <a:rPr lang="zh-TW" altLang="en-US" dirty="0" smtClean="0"/>
              <a:t>；請問該怎麼用矩陣運算達成</a:t>
            </a:r>
            <a:r>
              <a:rPr lang="en-US" altLang="zh-TW" dirty="0" smtClean="0"/>
              <a:t>?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實際範例</a:t>
            </a:r>
            <a:r>
              <a:rPr lang="en-US" altLang="zh-TW" dirty="0" smtClean="0"/>
              <a:t>: </a:t>
            </a:r>
            <a:r>
              <a:rPr lang="zh-TW" altLang="en-US" dirty="0" smtClean="0"/>
              <a:t>求成績加權平均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662805"/>
      </p:ext>
    </p:extLst>
  </p:cSld>
  <p:clrMapOvr>
    <a:masterClrMapping/>
  </p:clrMapOvr>
  <p:transition spd="slow">
    <p:pull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預測誰會離職、誰會調薪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TW" altLang="en-US" dirty="0"/>
              <a:t>預測可能會在未來一年內離職的優異</a:t>
            </a:r>
            <a:r>
              <a:rPr lang="zh-TW" altLang="en-US" dirty="0" smtClean="0"/>
              <a:t>員工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建議</a:t>
            </a:r>
            <a:r>
              <a:rPr lang="zh-TW" altLang="en-US" dirty="0"/>
              <a:t>企業要如何留下這名</a:t>
            </a:r>
            <a:r>
              <a:rPr lang="zh-TW" altLang="en-US" dirty="0" smtClean="0"/>
              <a:t>員工，譬如</a:t>
            </a:r>
            <a:r>
              <a:rPr lang="zh-TW" altLang="en-US" dirty="0"/>
              <a:t>為其加薪或是換工作</a:t>
            </a:r>
            <a:r>
              <a:rPr lang="zh-TW" altLang="en-US" dirty="0" smtClean="0"/>
              <a:t>內容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zh-TW" altLang="en-US" dirty="0" smtClean="0"/>
              <a:t>預測</a:t>
            </a:r>
            <a:r>
              <a:rPr lang="zh-TW" altLang="en-US" dirty="0"/>
              <a:t>哪些員工的薪資可能會超過公司</a:t>
            </a:r>
            <a:r>
              <a:rPr lang="zh-TW" altLang="en-US" dirty="0" smtClean="0"/>
              <a:t>預算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3E47B-88B2-428F-8C7C-05B0F9CA9DF6}" type="slidenum">
              <a:rPr lang="zh-TW" altLang="en-US" smtClean="0"/>
              <a:pPr/>
              <a:t>6</a:t>
            </a:fld>
            <a:endParaRPr lang="zh-TW" altLang="en-US"/>
          </a:p>
        </p:txBody>
      </p:sp>
      <p:pic>
        <p:nvPicPr>
          <p:cNvPr id="1026" name="Picture 2" descr="http://cw1.tw/CW/images/article/C141566978695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751" y="2132856"/>
            <a:ext cx="4603249" cy="3083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4565"/>
      </p:ext>
    </p:extLst>
  </p:cSld>
  <p:clrMapOvr>
    <a:masterClrMapping/>
  </p:clrMapOvr>
  <p:transition spd="slow">
    <p:pull dir="r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 smtClean="0">
                <a:latin typeface="Arial" charset="0"/>
                <a:cs typeface="Arial" charset="0"/>
              </a:rPr>
              <a:t>階層 </a:t>
            </a:r>
            <a:r>
              <a:rPr lang="en-US" altLang="zh-TW" cap="none" dirty="0" smtClean="0">
                <a:latin typeface="Arial" charset="0"/>
                <a:cs typeface="Arial" charset="0"/>
              </a:rPr>
              <a:t>(Factor)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11704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weather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sunny"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"rainy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"cloudy"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"rainy"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"cloudy"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weather_category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factor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weather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weather_category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將資料轉換為類別</a:t>
            </a:r>
            <a:r>
              <a:rPr lang="zh-TW" altLang="en-US" dirty="0" smtClean="0"/>
              <a:t>資料</a:t>
            </a:r>
            <a:r>
              <a:rPr lang="en-US" altLang="zh-TW" dirty="0" smtClean="0"/>
              <a:t>(Factor)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18469068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temperature 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"Low"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"High"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"High"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"Medium"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"Low"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"Medium"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sz="24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5F5F00"/>
                </a:solidFill>
                <a:highlight>
                  <a:srgbClr val="FFFFFF"/>
                </a:highlight>
              </a:rPr>
              <a:t>temperature_category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factor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temperature,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order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levels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"Low"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400" dirty="0" smtClean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Medium"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400" dirty="0">
                <a:solidFill>
                  <a:srgbClr val="005F5F"/>
                </a:solidFill>
                <a:highlight>
                  <a:srgbClr val="FFFFFF"/>
                </a:highlight>
              </a:rPr>
              <a:t>"High"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endParaRPr lang="en-US" altLang="zh-TW" sz="24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400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temperature_category</a:t>
            </a:r>
            <a:endParaRPr lang="en-US" altLang="zh-TW" sz="2400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5F5F00"/>
                </a:solidFill>
                <a:highlight>
                  <a:srgbClr val="FFFFFF"/>
                </a:highlight>
              </a:rPr>
              <a:t>temperature_category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sz="2400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&gt;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 err="1">
                <a:solidFill>
                  <a:srgbClr val="5F5F00"/>
                </a:solidFill>
                <a:highlight>
                  <a:srgbClr val="FFFFFF"/>
                </a:highlight>
              </a:rPr>
              <a:t>temperature_category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sz="2400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endParaRPr lang="en-US" altLang="zh-TW" sz="24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5F5F00"/>
                </a:solidFill>
                <a:highlight>
                  <a:srgbClr val="FFFFFF"/>
                </a:highlight>
              </a:rPr>
              <a:t>temperature_category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sz="2400" dirty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&gt;</a:t>
            </a:r>
            <a:r>
              <a:rPr lang="en-US" altLang="zh-TW" sz="24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400" dirty="0" err="1">
                <a:solidFill>
                  <a:srgbClr val="5F5F00"/>
                </a:solidFill>
                <a:highlight>
                  <a:srgbClr val="FFFFFF"/>
                </a:highlight>
              </a:rPr>
              <a:t>temperature_category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sz="2400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sz="2400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endParaRPr lang="zh-TW" altLang="en-US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有順序的階層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2394178"/>
      </p:ext>
    </p:extLst>
  </p:cSld>
  <p:clrMapOvr>
    <a:masterClrMapping/>
  </p:clrMapOvr>
  <p:transition spd="slow">
    <p:pull dir="r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levels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weather_category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levels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temperature_category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觀看類別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6650086"/>
      </p:ext>
    </p:extLst>
  </p:cSld>
  <p:clrMapOvr>
    <a:masterClrMapping/>
  </p:clrMapOvr>
  <p:transition spd="slow">
    <p:pull dir="r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weather</a:t>
            </a:r>
            <a:r>
              <a:rPr lang="pt-BR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pt-BR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pt-BR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pt-BR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pt-BR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"s"</a:t>
            </a:r>
            <a:r>
              <a:rPr lang="pt-BR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pt-BR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"r"</a:t>
            </a:r>
            <a:r>
              <a:rPr lang="pt-BR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pt-BR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"c"</a:t>
            </a:r>
            <a:r>
              <a:rPr lang="pt-BR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pt-BR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"r"</a:t>
            </a:r>
            <a:r>
              <a:rPr lang="pt-BR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pt-BR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"c"</a:t>
            </a:r>
            <a:r>
              <a:rPr lang="pt-BR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pt-BR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weather_factor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factor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weather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levels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weather_factor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cloudy"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"rainy"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"sunny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weather_factor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快速轉換類別名稱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41674804"/>
      </p:ext>
    </p:extLst>
  </p:cSld>
  <p:clrMapOvr>
    <a:masterClrMapping/>
  </p:clrMapOvr>
  <p:transition spd="slow">
    <p:pull dir="r"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en-US" altLang="zh-TW" cap="none" dirty="0" smtClean="0">
                <a:latin typeface="Arial" charset="0"/>
                <a:cs typeface="Arial" charset="0"/>
              </a:rPr>
              <a:t>Data Frame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75882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altLang="en-US" dirty="0" smtClean="0">
                <a:latin typeface="+mj-ea"/>
                <a:ea typeface="+mj-ea"/>
              </a:rPr>
              <a:t>你希望資料應該長什麼樣子</a:t>
            </a:r>
            <a:r>
              <a:rPr lang="en-US" altLang="zh-TW" dirty="0" smtClean="0">
                <a:latin typeface="+mj-ea"/>
                <a:ea typeface="+mj-ea"/>
              </a:rPr>
              <a:t>?</a:t>
            </a:r>
            <a:endParaRPr altLang="en-US" dirty="0" smtClean="0">
              <a:latin typeface="+mj-ea"/>
              <a:ea typeface="+mj-ea"/>
            </a:endParaRPr>
          </a:p>
        </p:txBody>
      </p:sp>
      <p:sp>
        <p:nvSpPr>
          <p:cNvPr id="15363" name="投影片編號版面配置區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609600" y="6400800"/>
            <a:ext cx="1981200" cy="36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Rockwell" pitchFamily="18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Rockwell" pitchFamily="18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Rockwell" pitchFamily="18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Rockwell" pitchFamily="18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Rockwell" pitchFamily="18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Rockwell" pitchFamily="18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Rockwell" pitchFamily="18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Rockwell" pitchFamily="18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Rockwell" pitchFamily="18" charset="0"/>
                <a:ea typeface="新細明體" pitchFamily="18" charset="-120"/>
              </a:defRPr>
            </a:lvl9pPr>
          </a:lstStyle>
          <a:p>
            <a:pPr eaLnBrk="1" hangingPunct="1"/>
            <a:fld id="{00D44F87-2BE7-4192-AB35-FE25024738D6}" type="slidenum">
              <a:rPr kumimoji="0" lang="en-US" altLang="zh-TW" smtClean="0">
                <a:solidFill>
                  <a:srgbClr val="FFFFFF"/>
                </a:solidFill>
                <a:ea typeface="Apple LiGothic Medium" charset="-120"/>
              </a:rPr>
              <a:pPr eaLnBrk="1" hangingPunct="1"/>
              <a:t>66</a:t>
            </a:fld>
            <a:endParaRPr kumimoji="0" lang="en-US" altLang="zh-TW" b="0" smtClean="0">
              <a:solidFill>
                <a:schemeClr val="tx2"/>
              </a:solidFill>
              <a:ea typeface="Apple LiGothic Medium" charset="-12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1600" y="2099733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endParaRPr lang="en-US">
              <a:latin typeface="+mj-lt"/>
              <a:ea typeface="Apple LiGothic Medium"/>
              <a:cs typeface="Apple LiGothic Medium"/>
            </a:endParaRPr>
          </a:p>
        </p:txBody>
      </p:sp>
      <p:pic>
        <p:nvPicPr>
          <p:cNvPr id="15365" name="內容版面配置區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6801" y="1295400"/>
            <a:ext cx="6962775" cy="4938184"/>
          </a:xfrm>
        </p:spPr>
      </p:pic>
    </p:spTree>
    <p:extLst>
      <p:ext uri="{BB962C8B-B14F-4D97-AF65-F5344CB8AC3E}">
        <p14:creationId xmlns:p14="http://schemas.microsoft.com/office/powerpoint/2010/main" val="4110670648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表列資料集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data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()</a:t>
            </a:r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使用資料集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data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觀察讀取到的資料集型態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class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r>
              <a:rPr lang="zh-TW" altLang="en-US" dirty="0" smtClean="0"/>
              <a:t>自行建立</a:t>
            </a:r>
            <a:r>
              <a:rPr lang="en-US" altLang="zh-TW" dirty="0"/>
              <a:t>Data Frame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df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data.frame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a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,b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6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endParaRPr lang="zh-TW" altLang="en-US" dirty="0"/>
          </a:p>
          <a:p>
            <a:pPr marL="0" indent="0">
              <a:buNone/>
            </a:pPr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R </a:t>
            </a:r>
            <a:r>
              <a:rPr lang="zh-TW" altLang="en-US" dirty="0" smtClean="0"/>
              <a:t>內建的資料集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7087121"/>
      </p:ext>
    </p:extLst>
  </p:cSld>
  <p:clrMapOvr>
    <a:masterClrMapping/>
  </p:clrMapOvr>
  <p:transition spd="slow">
    <p:pull dir="r"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機器學習範例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Iris </a:t>
            </a:r>
            <a:r>
              <a:rPr lang="zh-TW" altLang="en-US" dirty="0" smtClean="0"/>
              <a:t>資料集</a:t>
            </a:r>
            <a:endParaRPr lang="en-US" altLang="zh-TW" dirty="0" smtClean="0"/>
          </a:p>
          <a:p>
            <a:pPr lvl="1"/>
            <a:r>
              <a:rPr lang="en-US" altLang="zh-TW" dirty="0" smtClean="0">
                <a:hlinkClick r:id="rId2"/>
              </a:rPr>
              <a:t>http</a:t>
            </a:r>
            <a:r>
              <a:rPr lang="en-US" altLang="zh-TW" dirty="0">
                <a:hlinkClick r:id="rId2"/>
              </a:rPr>
              <a:t>://en.wikipedia.org/wiki/Iris_flower_data_set</a:t>
            </a:r>
            <a:endParaRPr lang="zh-TW" altLang="en-US" dirty="0"/>
          </a:p>
        </p:txBody>
      </p:sp>
      <p:pic>
        <p:nvPicPr>
          <p:cNvPr id="9218" name="Picture 2" descr="http://upload.wikimedia.org/wikipedia/commons/thumb/5/56/Kosaciec_szczecinkowaty_Iris_setosa.jpg/220px-Kosaciec_szczecinkowaty_Iris_setos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05" y="3213045"/>
            <a:ext cx="2095500" cy="157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upload.wikimedia.org/wikipedia/commons/thumb/4/41/Iris_versicolor_3.jpg/220px-Iris_versicolor_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7380" y="3213045"/>
            <a:ext cx="2095500" cy="157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://upload.wikimedia.org/wikipedia/commons/thumb/9/9f/Iris_virginica.jpg/220px-Iris_virginica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380" y="3079695"/>
            <a:ext cx="2095500" cy="170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14344" y="4918021"/>
            <a:ext cx="11208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0" i="1" dirty="0">
                <a:hlinkClick r:id="rId6" tooltip="Iris setosa (page does not exist)"/>
              </a:rPr>
              <a:t>Iris </a:t>
            </a:r>
            <a:r>
              <a:rPr lang="en-US" altLang="zh-TW" b="0" i="1" dirty="0" err="1">
                <a:hlinkClick r:id="rId6" tooltip="Iris setosa (page does not exist)"/>
              </a:rPr>
              <a:t>setosa</a:t>
            </a:r>
            <a:endParaRPr lang="zh-TW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777156" y="4918021"/>
            <a:ext cx="1393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0" i="1" dirty="0">
                <a:hlinkClick r:id="rId7" tooltip="Iris versicolor"/>
              </a:rPr>
              <a:t>Iris </a:t>
            </a:r>
            <a:r>
              <a:rPr lang="en-US" altLang="zh-TW" b="0" i="1" dirty="0" err="1">
                <a:hlinkClick r:id="rId7" tooltip="Iris versicolor"/>
              </a:rPr>
              <a:t>versicolor</a:t>
            </a:r>
            <a:endParaRPr lang="zh-TW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989783" y="4918021"/>
            <a:ext cx="12666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0" i="1" dirty="0">
                <a:hlinkClick r:id="rId8" tooltip="Iris virginica"/>
              </a:rPr>
              <a:t>Iris </a:t>
            </a:r>
            <a:r>
              <a:rPr lang="en-US" altLang="zh-TW" b="0" i="1" dirty="0" err="1">
                <a:hlinkClick r:id="rId8" tooltip="Iris virginica"/>
              </a:rPr>
              <a:t>virginica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1910820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觀看前幾筆資料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head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head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iris,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10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觀看後幾筆資料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tail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tail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iris,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10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使用</a:t>
            </a:r>
            <a:r>
              <a:rPr lang="en-US" altLang="zh-TW" dirty="0" err="1"/>
              <a:t>str</a:t>
            </a:r>
            <a:r>
              <a:rPr lang="en-US" altLang="zh-TW" dirty="0"/>
              <a:t> </a:t>
            </a:r>
            <a:r>
              <a:rPr lang="zh-TW" altLang="en-US" dirty="0"/>
              <a:t>函式檢視架構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str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觀查資料集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8218888"/>
      </p:ext>
    </p:extLst>
  </p:cSld>
  <p:clrMapOvr>
    <a:masterClrMapping/>
  </p:clrMapOvr>
  <p:transition spd="slow">
    <p:pull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用數據分析賣</a:t>
            </a:r>
            <a:r>
              <a:rPr lang="zh-TW" altLang="en-US" dirty="0" smtClean="0"/>
              <a:t>內衣</a:t>
            </a:r>
            <a:endParaRPr lang="zh-TW" altLang="en-US" dirty="0"/>
          </a:p>
        </p:txBody>
      </p:sp>
      <p:sp>
        <p:nvSpPr>
          <p:cNvPr id="2" name="內容版面配置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TW" altLang="en-US" dirty="0" smtClean="0"/>
              <a:t>透過</a:t>
            </a:r>
            <a:r>
              <a:rPr lang="zh-TW" altLang="en-US" dirty="0"/>
              <a:t>演算法的技術，從顧客的回饋當中，不斷的去瞭解顧客的</a:t>
            </a:r>
            <a:r>
              <a:rPr lang="zh-TW" altLang="en-US" dirty="0" smtClean="0"/>
              <a:t>需求</a:t>
            </a:r>
            <a:endParaRPr lang="en-US" altLang="zh-TW" dirty="0" smtClean="0"/>
          </a:p>
          <a:p>
            <a:r>
              <a:rPr lang="zh-TW" altLang="en-US" dirty="0" smtClean="0"/>
              <a:t>系統</a:t>
            </a:r>
            <a:r>
              <a:rPr lang="zh-TW" altLang="en-US" dirty="0"/>
              <a:t>將可以更準確的推薦合適的內衣款式給</a:t>
            </a:r>
            <a:r>
              <a:rPr lang="zh-TW" altLang="en-US" dirty="0" smtClean="0"/>
              <a:t>顧客</a:t>
            </a:r>
            <a:endParaRPr lang="en-US" altLang="zh-TW" dirty="0" smtClean="0"/>
          </a:p>
          <a:p>
            <a:r>
              <a:rPr lang="zh-TW" altLang="en-US" dirty="0"/>
              <a:t>建立線上購買內衣的創新體驗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2295812"/>
            <a:ext cx="4860032" cy="2344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5562852" y="5661248"/>
            <a:ext cx="2467342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TW" dirty="0"/>
              <a:t>https://trueandco.com/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3E47B-88B2-428F-8C7C-05B0F9CA9DF6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4894762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4641850"/>
          </a:xfrm>
        </p:spPr>
        <p:txBody>
          <a:bodyPr/>
          <a:lstStyle/>
          <a:p>
            <a:r>
              <a:rPr lang="zh-TW" altLang="en-US" dirty="0"/>
              <a:t>取前三列資料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</a:p>
          <a:p>
            <a:r>
              <a:rPr lang="zh-TW" altLang="en-US" dirty="0"/>
              <a:t>取前三列第一行的資料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</a:p>
          <a:p>
            <a:r>
              <a:rPr lang="zh-TW" altLang="en-US" dirty="0"/>
              <a:t>也可以用欄位名稱取值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"Sepal.Length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</a:p>
          <a:p>
            <a:r>
              <a:rPr lang="zh-TW" altLang="en-US" dirty="0"/>
              <a:t>取前兩行資料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head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])</a:t>
            </a:r>
          </a:p>
          <a:p>
            <a:pPr marL="0" indent="0">
              <a:buNone/>
            </a:pPr>
            <a:r>
              <a:rPr lang="zh-TW" altLang="en-US" dirty="0" smtClean="0"/>
              <a:t>取</a:t>
            </a:r>
            <a:r>
              <a:rPr lang="zh-TW" altLang="en-US" dirty="0"/>
              <a:t>特定</a:t>
            </a:r>
            <a:r>
              <a:rPr lang="zh-TW" altLang="en-US" dirty="0" smtClean="0"/>
              <a:t>欄位向量值</a:t>
            </a:r>
            <a:endParaRPr lang="en-US" altLang="zh-TW" dirty="0" smtClean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Sepal.Length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取得指定列與行的</a:t>
            </a:r>
            <a:r>
              <a:rPr lang="zh-TW" altLang="en-US" dirty="0"/>
              <a:t>部分</a:t>
            </a:r>
            <a:r>
              <a:rPr lang="zh-TW" altLang="en-US" dirty="0" smtClean="0"/>
              <a:t>資料集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21821725"/>
      </p:ext>
    </p:extLst>
  </p:cSld>
  <p:clrMapOvr>
    <a:masterClrMapping/>
  </p:clrMapOvr>
  <p:transition spd="slow">
    <p:pull dir="r"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取前五筆包含</a:t>
            </a:r>
            <a:r>
              <a:rPr lang="en-US" altLang="zh-TW" dirty="0" smtClean="0"/>
              <a:t>length </a:t>
            </a:r>
            <a:r>
              <a:rPr lang="zh-TW" altLang="en-US" dirty="0" smtClean="0"/>
              <a:t>及 </a:t>
            </a:r>
            <a:r>
              <a:rPr lang="en-US" altLang="zh-TW" dirty="0" smtClean="0"/>
              <a:t>width </a:t>
            </a:r>
            <a:r>
              <a:rPr lang="zh-TW" altLang="en-US" dirty="0" smtClean="0"/>
              <a:t>的資料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Five.Sepal.iris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Sepal.Length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Sepal.Width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)]</a:t>
            </a:r>
          </a:p>
          <a:p>
            <a:pPr marL="0" indent="0">
              <a:buNone/>
            </a:pP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zh-TW" altLang="en-US" dirty="0" smtClean="0"/>
              <a:t>可以用條件做篩選</a:t>
            </a:r>
            <a:endParaRPr lang="zh-TW" altLang="zh-TW" dirty="0"/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setosa.data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Species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==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"setosa"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endParaRPr lang="en-US" altLang="zh-TW" dirty="0" smtClean="0"/>
          </a:p>
          <a:p>
            <a:r>
              <a:rPr lang="zh-TW" altLang="en-US" dirty="0" smtClean="0"/>
              <a:t>使用</a:t>
            </a:r>
            <a:r>
              <a:rPr lang="en-US" altLang="zh-TW" dirty="0" smtClean="0"/>
              <a:t>which </a:t>
            </a:r>
            <a:r>
              <a:rPr lang="zh-TW" altLang="en-US" dirty="0" smtClean="0"/>
              <a:t>做資料篩選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which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Species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==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"setosa"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資料篩選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08207764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1"/>
            <a:r>
              <a:rPr lang="zh-TW" altLang="en-US" dirty="0" smtClean="0"/>
              <a:t>以</a:t>
            </a:r>
            <a:r>
              <a:rPr lang="en-US" altLang="zh-TW" dirty="0" smtClean="0"/>
              <a:t>Merge </a:t>
            </a:r>
            <a:r>
              <a:rPr lang="zh-TW" altLang="en-US" dirty="0" smtClean="0"/>
              <a:t>做資料</a:t>
            </a:r>
            <a:r>
              <a:rPr lang="zh-TW" altLang="en-US" dirty="0"/>
              <a:t>合併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flower.type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data.frame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Species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"setosa"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Flower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"iris"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merge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flower.type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by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"Species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marL="0" indent="0">
              <a:buNone/>
            </a:pPr>
            <a:endParaRPr lang="en-US" altLang="zh-TW" dirty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r>
              <a:rPr lang="zh-TW" altLang="en-US" dirty="0"/>
              <a:t>用</a:t>
            </a:r>
            <a:r>
              <a:rPr lang="en-US" altLang="zh-TW" dirty="0"/>
              <a:t>order</a:t>
            </a:r>
            <a:r>
              <a:rPr lang="zh-TW" altLang="en-US" dirty="0"/>
              <a:t>做資料排序</a:t>
            </a:r>
            <a:endParaRPr lang="en-US" altLang="zh-TW" dirty="0"/>
          </a:p>
          <a:p>
            <a:pPr marL="5715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order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iris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Sepal.Length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decreasing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endParaRPr lang="zh-TW" altLang="en-US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</a:t>
            </a:r>
            <a:r>
              <a:rPr lang="zh-TW" altLang="en-US" dirty="0" smtClean="0"/>
              <a:t>合併與排序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897779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Pie Chart</a:t>
            </a:r>
          </a:p>
          <a:p>
            <a:pPr lvl="1"/>
            <a:r>
              <a:rPr lang="en-US" altLang="zh-TW" dirty="0" err="1" smtClean="0"/>
              <a:t>table.iris</a:t>
            </a:r>
            <a:r>
              <a:rPr lang="en-US" altLang="zh-TW" dirty="0" smtClean="0"/>
              <a:t> </a:t>
            </a:r>
            <a:r>
              <a:rPr lang="en-US" altLang="zh-TW" dirty="0"/>
              <a:t>= table(</a:t>
            </a:r>
            <a:r>
              <a:rPr lang="en-US" altLang="zh-TW" dirty="0" err="1"/>
              <a:t>iris$Species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/>
              <a:t>pie(</a:t>
            </a:r>
            <a:r>
              <a:rPr lang="en-US" altLang="zh-TW" dirty="0" err="1"/>
              <a:t>table.iris</a:t>
            </a:r>
            <a:r>
              <a:rPr lang="en-US" altLang="zh-TW" dirty="0"/>
              <a:t>)</a:t>
            </a:r>
            <a:endParaRPr lang="zh-TW" altLang="zh-TW" dirty="0"/>
          </a:p>
          <a:p>
            <a:r>
              <a:rPr lang="en-US" altLang="zh-TW" dirty="0" smtClean="0"/>
              <a:t>Histogram</a:t>
            </a:r>
          </a:p>
          <a:p>
            <a:pPr lvl="1"/>
            <a:r>
              <a:rPr lang="en-US" altLang="zh-TW" dirty="0" err="1"/>
              <a:t>hist</a:t>
            </a:r>
            <a:r>
              <a:rPr lang="en-US" altLang="zh-TW" dirty="0"/>
              <a:t>(</a:t>
            </a:r>
            <a:r>
              <a:rPr lang="en-US" altLang="zh-TW" dirty="0" err="1"/>
              <a:t>iris$Sepal.Length</a:t>
            </a:r>
            <a:r>
              <a:rPr lang="en-US" altLang="zh-TW" dirty="0" smtClean="0"/>
              <a:t>)</a:t>
            </a:r>
          </a:p>
          <a:p>
            <a:r>
              <a:rPr lang="en-US" altLang="zh-TW" dirty="0" smtClean="0"/>
              <a:t>Box Plot</a:t>
            </a:r>
            <a:endParaRPr lang="en-US" altLang="zh-TW" dirty="0"/>
          </a:p>
          <a:p>
            <a:pPr lvl="1"/>
            <a:r>
              <a:rPr lang="en-US" altLang="zh-TW" dirty="0"/>
              <a:t>boxplot(</a:t>
            </a:r>
            <a:r>
              <a:rPr lang="en-US" altLang="zh-TW" dirty="0" err="1"/>
              <a:t>Petal.Width</a:t>
            </a:r>
            <a:r>
              <a:rPr lang="en-US" altLang="zh-TW" dirty="0"/>
              <a:t> ~ Species, data = iris)</a:t>
            </a:r>
            <a:endParaRPr lang="zh-TW" altLang="zh-TW" dirty="0"/>
          </a:p>
          <a:p>
            <a:r>
              <a:rPr lang="en-US" altLang="zh-TW" dirty="0" smtClean="0"/>
              <a:t>Scatter Plot</a:t>
            </a:r>
            <a:endParaRPr lang="en-US" altLang="zh-TW" dirty="0"/>
          </a:p>
          <a:p>
            <a:pPr lvl="1"/>
            <a:r>
              <a:rPr lang="en-US" altLang="zh-TW" dirty="0" smtClean="0"/>
              <a:t>plot(x=</a:t>
            </a:r>
            <a:r>
              <a:rPr lang="en-US" altLang="zh-TW" dirty="0" err="1" smtClean="0"/>
              <a:t>iris$Petal.Length</a:t>
            </a:r>
            <a:r>
              <a:rPr lang="en-US" altLang="zh-TW" dirty="0"/>
              <a:t>, y=</a:t>
            </a:r>
            <a:r>
              <a:rPr lang="en-US" altLang="zh-TW" dirty="0" err="1"/>
              <a:t>iris$Petal.Width</a:t>
            </a:r>
            <a:r>
              <a:rPr lang="en-US" altLang="zh-TW" dirty="0"/>
              <a:t>, col=</a:t>
            </a:r>
            <a:r>
              <a:rPr lang="en-US" altLang="zh-TW" dirty="0" err="1"/>
              <a:t>iris$Species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資料繪圖功能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49781082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找出股票資料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stock_data</a:t>
            </a:r>
            <a:r>
              <a:rPr lang="en-US" altLang="zh-TW" dirty="0" smtClean="0"/>
              <a:t>)</a:t>
            </a:r>
            <a:r>
              <a:rPr lang="zh-TW" altLang="en-US" dirty="0" smtClean="0"/>
              <a:t>中日期大於</a:t>
            </a:r>
            <a:r>
              <a:rPr lang="en-US" altLang="zh-TW" dirty="0" smtClean="0"/>
              <a:t>2014</a:t>
            </a:r>
            <a:r>
              <a:rPr lang="zh-TW" altLang="en-US" dirty="0" smtClean="0"/>
              <a:t>年三月到八月間</a:t>
            </a:r>
            <a:r>
              <a:rPr lang="zh-TW" altLang="en-US" dirty="0"/>
              <a:t>台積電</a:t>
            </a:r>
            <a:r>
              <a:rPr lang="zh-TW" altLang="en-US" dirty="0" smtClean="0"/>
              <a:t>最高收盤價</a:t>
            </a:r>
            <a:r>
              <a:rPr lang="en-US" altLang="zh-TW" dirty="0" smtClean="0"/>
              <a:t>(close)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實際範例</a:t>
            </a:r>
            <a:endParaRPr lang="zh-TW" altLang="en-US" dirty="0"/>
          </a:p>
        </p:txBody>
      </p:sp>
      <p:pic>
        <p:nvPicPr>
          <p:cNvPr id="5122" name="Picture 2" descr="http://www.gffunds.com.cn/html/21gfjr/jrjj/image/index_plt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852935"/>
            <a:ext cx="4392488" cy="3352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34727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tock_data$tf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ifelse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stock_data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Close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-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stock_data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Open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&gt;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0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FALSE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table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stock_data$tf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建立漲跌標籤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1958712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stock_data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rise_down_range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cut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stock_data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Close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-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stock_data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Open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breaks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quantile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stock_data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Close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-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stock_data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Open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table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stock_data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rise_down_range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類別資料</a:t>
            </a:r>
          </a:p>
        </p:txBody>
      </p:sp>
    </p:spTree>
    <p:extLst>
      <p:ext uri="{BB962C8B-B14F-4D97-AF65-F5344CB8AC3E}">
        <p14:creationId xmlns:p14="http://schemas.microsoft.com/office/powerpoint/2010/main" val="2802217590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 smtClean="0">
                <a:latin typeface="Arial" charset="0"/>
                <a:cs typeface="Arial" charset="0"/>
              </a:rPr>
              <a:t>清單</a:t>
            </a:r>
            <a:r>
              <a:rPr lang="en-US" altLang="zh-TW" cap="none" dirty="0" smtClean="0">
                <a:latin typeface="Arial" charset="0"/>
                <a:cs typeface="Arial" charset="0"/>
              </a:rPr>
              <a:t>(Lists)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47425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可以混雜不同的資料型態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item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list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thing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"hat"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size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"8.25"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Item</a:t>
            </a:r>
          </a:p>
          <a:p>
            <a:pPr marL="0" indent="0">
              <a:buNone/>
            </a:pP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r>
              <a:rPr lang="zh-TW" altLang="en-US" dirty="0" smtClean="0"/>
              <a:t>使用</a:t>
            </a:r>
            <a:r>
              <a:rPr lang="en-US" altLang="zh-TW" dirty="0" smtClean="0"/>
              <a:t>$</a:t>
            </a:r>
            <a:r>
              <a:rPr lang="zh-TW" altLang="en-US" dirty="0" smtClean="0"/>
              <a:t>取得內容物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test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list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name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"Toby"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 score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87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57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72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test</a:t>
            </a:r>
            <a:r>
              <a:rPr lang="en-US" altLang="zh-TW" dirty="0" err="1" smtClean="0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score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test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score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清單</a:t>
            </a:r>
            <a:r>
              <a:rPr lang="en-US" altLang="zh-TW" dirty="0" smtClean="0"/>
              <a:t>(Lists)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87738688"/>
      </p:ext>
    </p:extLst>
  </p:cSld>
  <p:clrMapOvr>
    <a:masterClrMapping/>
  </p:clrMapOvr>
  <p:transition spd="slow">
    <p:pull dir="r"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取得內含</a:t>
            </a:r>
            <a:r>
              <a:rPr lang="en-US" altLang="zh-TW" dirty="0"/>
              <a:t>data frame </a:t>
            </a:r>
            <a:r>
              <a:rPr lang="zh-TW" altLang="en-US" dirty="0"/>
              <a:t>的值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flower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list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title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"iris dataset"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data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iris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str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flower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flower</a:t>
            </a:r>
            <a:r>
              <a:rPr lang="en-US" altLang="zh-TW" dirty="0" err="1">
                <a:solidFill>
                  <a:srgbClr val="00005F"/>
                </a:solidFill>
                <a:highlight>
                  <a:srgbClr val="FFFFFF"/>
                </a:highlight>
              </a:rPr>
              <a:t>$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data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"Sepal.Width"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]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清單</a:t>
            </a:r>
            <a:r>
              <a:rPr lang="en-US" altLang="zh-TW" dirty="0"/>
              <a:t>(Lists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r>
              <a:rPr lang="en-US" altLang="zh-TW" dirty="0" smtClean="0"/>
              <a:t>(</a:t>
            </a:r>
            <a:r>
              <a:rPr lang="zh-TW" altLang="en-US" dirty="0" smtClean="0"/>
              <a:t>續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66163707"/>
      </p:ext>
    </p:extLst>
  </p:cSld>
  <p:clrMapOvr>
    <a:masterClrMapping/>
  </p:clrMapOvr>
  <p:transition spd="slow">
    <p:pull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641850"/>
          </a:xfrm>
        </p:spPr>
        <p:txBody>
          <a:bodyPr/>
          <a:lstStyle/>
          <a:p>
            <a:r>
              <a:rPr lang="zh-TW" altLang="en-US" sz="2400" dirty="0" smtClean="0"/>
              <a:t>使用不同工具與方法，以從資料中找出有意義的結果</a:t>
            </a:r>
            <a:endParaRPr lang="en-US" altLang="zh-TW" sz="2400" dirty="0" smtClean="0"/>
          </a:p>
          <a:p>
            <a:r>
              <a:rPr lang="zh-TW" altLang="en-US" sz="2400" dirty="0" smtClean="0"/>
              <a:t>目的在於從</a:t>
            </a:r>
            <a:r>
              <a:rPr lang="zh-TW" altLang="en-US" sz="2400" dirty="0"/>
              <a:t>資料中</a:t>
            </a:r>
            <a:r>
              <a:rPr lang="zh-TW" altLang="en-US" sz="2400" dirty="0" smtClean="0"/>
              <a:t>找出規律或固定模式</a:t>
            </a:r>
            <a:endParaRPr lang="en-US" altLang="zh-TW" sz="2400" dirty="0" smtClean="0"/>
          </a:p>
          <a:p>
            <a:r>
              <a:rPr lang="zh-TW" altLang="en-US" sz="2400" dirty="0" smtClean="0"/>
              <a:t>幫助從</a:t>
            </a:r>
            <a:r>
              <a:rPr lang="zh-TW" altLang="en-US" sz="2400" dirty="0"/>
              <a:t>過去</a:t>
            </a:r>
            <a:r>
              <a:rPr lang="zh-TW" altLang="en-US" sz="2400" dirty="0" smtClean="0"/>
              <a:t>的資料，了解業務未來可能碰到的不確定因素與未來走向</a:t>
            </a:r>
            <a:endParaRPr lang="en-US" altLang="zh-TW" sz="2000" dirty="0"/>
          </a:p>
          <a:p>
            <a:endParaRPr lang="en-US" altLang="zh-TW" sz="2000" dirty="0"/>
          </a:p>
          <a:p>
            <a:endParaRPr lang="zh-TW" altLang="en-US" sz="2000" dirty="0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什麼是</a:t>
            </a:r>
            <a:r>
              <a:rPr lang="zh-TW" altLang="en-US" dirty="0"/>
              <a:t>分析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381750"/>
            <a:ext cx="2133600" cy="365125"/>
          </a:xfrm>
        </p:spPr>
        <p:txBody>
          <a:bodyPr/>
          <a:lstStyle/>
          <a:p>
            <a:fld id="{82A3E47B-88B2-428F-8C7C-05B0F9CA9DF6}" type="slidenum">
              <a:rPr lang="zh-TW" altLang="en-US" smtClean="0"/>
              <a:pPr/>
              <a:t>8</a:t>
            </a:fld>
            <a:endParaRPr lang="zh-TW" altLang="en-US"/>
          </a:p>
        </p:txBody>
      </p:sp>
      <p:graphicFrame>
        <p:nvGraphicFramePr>
          <p:cNvPr id="3" name="資料庫圖表 2"/>
          <p:cNvGraphicFramePr/>
          <p:nvPr>
            <p:extLst>
              <p:ext uri="{D42A27DB-BD31-4B8C-83A1-F6EECF244321}">
                <p14:modId xmlns:p14="http://schemas.microsoft.com/office/powerpoint/2010/main" val="1409045364"/>
              </p:ext>
            </p:extLst>
          </p:nvPr>
        </p:nvGraphicFramePr>
        <p:xfrm>
          <a:off x="1524000" y="2708920"/>
          <a:ext cx="5856312" cy="2752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3395614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>
                <a:latin typeface="Arial" charset="0"/>
                <a:cs typeface="Arial" charset="0"/>
              </a:rPr>
              <a:t>資料讀取與寫入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960924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r</a:t>
            </a:r>
            <a:r>
              <a:rPr lang="en-US" altLang="zh-TW" dirty="0" err="1" smtClean="0"/>
              <a:t>ead.table</a:t>
            </a:r>
            <a:r>
              <a:rPr lang="zh-TW" altLang="zh-TW" dirty="0" smtClean="0"/>
              <a:t> 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test.data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read.table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“match.txt" ,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header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87005F"/>
                </a:solidFill>
                <a:highlight>
                  <a:srgbClr val="FFFFFF"/>
                </a:highlight>
              </a:rPr>
              <a:t>TRUE, </a:t>
            </a:r>
            <a:r>
              <a:rPr lang="en-US" altLang="zh-TW" dirty="0" err="1" smtClean="0">
                <a:solidFill>
                  <a:srgbClr val="87005F"/>
                </a:solidFill>
                <a:highlight>
                  <a:srgbClr val="FFFFFF"/>
                </a:highlight>
              </a:rPr>
              <a:t>sep</a:t>
            </a:r>
            <a:r>
              <a:rPr lang="en-US" altLang="zh-TW" dirty="0" smtClean="0">
                <a:solidFill>
                  <a:srgbClr val="87005F"/>
                </a:solidFill>
                <a:highlight>
                  <a:srgbClr val="FFFFFF"/>
                </a:highlight>
              </a:rPr>
              <a:t>=“|”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marL="0" indent="0">
              <a:buNone/>
            </a:pPr>
            <a:endParaRPr lang="en-US" altLang="zh-TW" dirty="0" smtClean="0"/>
          </a:p>
          <a:p>
            <a:r>
              <a:rPr lang="en-US" altLang="zh-TW" dirty="0" smtClean="0"/>
              <a:t>read.csv</a:t>
            </a:r>
            <a:r>
              <a:rPr lang="zh-TW" altLang="zh-TW" dirty="0" smtClean="0"/>
              <a:t> 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test.data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read.table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“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2330.csv"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header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514350" indent="-457200"/>
            <a:r>
              <a:rPr lang="zh-TW" altLang="en-US" dirty="0" smtClean="0"/>
              <a:t>觀看資料屬性</a:t>
            </a:r>
            <a:endParaRPr lang="en-US" altLang="zh-TW" dirty="0" smtClean="0"/>
          </a:p>
          <a:p>
            <a:pPr marL="57150" indent="0">
              <a:buNone/>
            </a:pP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class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test.data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讀取資料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6697522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table</a:t>
            </a:r>
          </a:p>
          <a:p>
            <a:pPr marL="5715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write.table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test.data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file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"test.txt"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sep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lvl="1"/>
            <a:endParaRPr lang="en-US" altLang="zh-TW" dirty="0" smtClean="0"/>
          </a:p>
          <a:p>
            <a:r>
              <a:rPr lang="en-US" altLang="zh-TW" dirty="0" err="1" smtClean="0"/>
              <a:t>csv</a:t>
            </a:r>
            <a:endParaRPr lang="en-US" altLang="zh-TW" dirty="0" smtClean="0"/>
          </a:p>
          <a:p>
            <a:pPr marL="5715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write.csv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test.data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file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"test.csv"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寫入資料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6696792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 smtClean="0">
                <a:latin typeface="Arial" charset="0"/>
                <a:cs typeface="Arial" charset="0"/>
              </a:rPr>
              <a:t>流程控制</a:t>
            </a:r>
            <a:r>
              <a:rPr lang="en-US" altLang="zh-TW" cap="none" dirty="0" smtClean="0">
                <a:latin typeface="Arial" charset="0"/>
                <a:cs typeface="Arial" charset="0"/>
              </a:rPr>
              <a:t>(Flow Control)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04011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If </a:t>
            </a:r>
            <a:r>
              <a:rPr lang="zh-TW" altLang="en-US" dirty="0"/>
              <a:t>及 </a:t>
            </a:r>
            <a:r>
              <a:rPr lang="en-US" altLang="zh-TW" dirty="0"/>
              <a:t>else </a:t>
            </a:r>
            <a:r>
              <a:rPr lang="zh-TW" altLang="en-US" dirty="0"/>
              <a:t>的判斷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if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&gt;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){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"x &gt; 3"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else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"x &lt;= 3"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IF…ELSE…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128162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else if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if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&gt;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){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"x &gt; 3"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else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if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"x == 3"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else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"x &lt; 3"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IF…ELSE</a:t>
            </a:r>
            <a:r>
              <a:rPr lang="zh-TW" altLang="en-US" dirty="0" smtClean="0"/>
              <a:t> </a:t>
            </a:r>
            <a:r>
              <a:rPr lang="en-US" altLang="zh-TW" dirty="0" smtClean="0"/>
              <a:t>IF…ELSE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3995983"/>
      </p:ext>
    </p:extLst>
  </p:cSld>
  <p:clrMapOvr>
    <a:masterClrMapping/>
  </p:clrMapOvr>
  <p:transition spd="slow">
    <p:pull dir="r"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4641850"/>
          </a:xfrm>
        </p:spPr>
        <p:txBody>
          <a:bodyPr/>
          <a:lstStyle/>
          <a:p>
            <a:r>
              <a:rPr lang="en-US" altLang="zh-TW" dirty="0"/>
              <a:t>For </a:t>
            </a:r>
            <a:r>
              <a:rPr lang="zh-TW" altLang="en-US" dirty="0"/>
              <a:t>迴圈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87005F"/>
                </a:solidFill>
                <a:highlight>
                  <a:srgbClr val="FFFFFF"/>
                </a:highlight>
              </a:rPr>
              <a:t>for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in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10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</a:p>
          <a:p>
            <a:r>
              <a:rPr lang="en-US" altLang="zh-TW" dirty="0" smtClean="0"/>
              <a:t>1~100</a:t>
            </a:r>
            <a:r>
              <a:rPr lang="zh-TW" altLang="en-US" dirty="0" smtClean="0"/>
              <a:t>的總和</a:t>
            </a:r>
            <a:endParaRPr lang="en-US" altLang="zh-TW" dirty="0" smtClean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0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for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in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100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+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sum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zh-TW" altLang="en-US" dirty="0"/>
              <a:t>迴圈</a:t>
            </a:r>
          </a:p>
        </p:txBody>
      </p:sp>
    </p:spTree>
    <p:extLst>
      <p:ext uri="{BB962C8B-B14F-4D97-AF65-F5344CB8AC3E}">
        <p14:creationId xmlns:p14="http://schemas.microsoft.com/office/powerpoint/2010/main" val="374865139"/>
      </p:ext>
    </p:extLst>
  </p:cSld>
  <p:clrMapOvr>
    <a:masterClrMapping/>
  </p:clrMapOvr>
  <p:transition spd="slow">
    <p:pull dir="r"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019398"/>
            <a:ext cx="8229600" cy="4641850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&lt;-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sz="2000" dirty="0" err="1">
                <a:solidFill>
                  <a:srgbClr val="005F5F"/>
                </a:solidFill>
                <a:highlight>
                  <a:srgbClr val="FFFFFF"/>
                </a:highlight>
              </a:rPr>
              <a:t>sunny"</a:t>
            </a:r>
            <a:r>
              <a:rPr lang="en-US" altLang="zh-TW" sz="2000" dirty="0" err="1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sz="2000" dirty="0" err="1">
                <a:solidFill>
                  <a:srgbClr val="005F5F"/>
                </a:solidFill>
                <a:highlight>
                  <a:srgbClr val="FFFFFF"/>
                </a:highlight>
              </a:rPr>
              <a:t>"rainy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"cloudy"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"rainy"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"cloudy</a:t>
            </a:r>
            <a:r>
              <a:rPr lang="en-US" altLang="zh-TW" sz="2000" dirty="0" smtClean="0">
                <a:solidFill>
                  <a:srgbClr val="005F5F"/>
                </a:solidFill>
                <a:highlight>
                  <a:srgbClr val="FFFFFF"/>
                </a:highlight>
              </a:rPr>
              <a:t>"</a:t>
            </a:r>
            <a:r>
              <a:rPr lang="en-US" altLang="zh-TW" sz="2000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sz="2000" dirty="0" smtClean="0">
              <a:solidFill>
                <a:srgbClr val="87005F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altLang="zh-TW" sz="2000" dirty="0" smtClean="0">
              <a:solidFill>
                <a:srgbClr val="87005F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87005F"/>
                </a:solidFill>
                <a:highlight>
                  <a:srgbClr val="FFFFFF"/>
                </a:highlight>
              </a:rPr>
              <a:t>for</a:t>
            </a:r>
            <a:r>
              <a:rPr lang="en-US" altLang="zh-TW" sz="2000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sz="2000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87005F"/>
                </a:solidFill>
                <a:highlight>
                  <a:srgbClr val="FFFFFF"/>
                </a:highlight>
              </a:rPr>
              <a:t>in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length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sz="2000" dirty="0" err="1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])</a:t>
            </a:r>
            <a:endParaRPr lang="en-US" altLang="zh-TW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</a:p>
          <a:p>
            <a:pPr marL="0" indent="0">
              <a:buNone/>
            </a:pP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87005F"/>
                </a:solidFill>
                <a:highlight>
                  <a:srgbClr val="FFFFFF"/>
                </a:highlight>
              </a:rPr>
              <a:t>for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 err="1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87005F"/>
                </a:solidFill>
                <a:highlight>
                  <a:srgbClr val="FFFFFF"/>
                </a:highlight>
              </a:rPr>
              <a:t>in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 err="1">
                <a:solidFill>
                  <a:srgbClr val="5F5F00"/>
                </a:solidFill>
                <a:highlight>
                  <a:srgbClr val="FFFFFF"/>
                </a:highlight>
              </a:rPr>
              <a:t>seq_along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x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sz="2000" dirty="0" err="1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])</a:t>
            </a:r>
            <a:endParaRPr lang="en-US" altLang="zh-TW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</a:p>
          <a:p>
            <a:pPr marL="0" indent="0">
              <a:buNone/>
            </a:pPr>
            <a:endParaRPr lang="zh-TW" altLang="en-US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87005F"/>
                </a:solidFill>
                <a:highlight>
                  <a:srgbClr val="FFFFFF"/>
                </a:highlight>
              </a:rPr>
              <a:t>for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letter </a:t>
            </a:r>
            <a:r>
              <a:rPr lang="en-US" altLang="zh-TW" sz="2000" dirty="0">
                <a:solidFill>
                  <a:srgbClr val="87005F"/>
                </a:solidFill>
                <a:highlight>
                  <a:srgbClr val="FFFFFF"/>
                </a:highlight>
              </a:rPr>
              <a:t>in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x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sz="2000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sz="2000" dirty="0">
                <a:solidFill>
                  <a:srgbClr val="5F5F00"/>
                </a:solidFill>
                <a:highlight>
                  <a:srgbClr val="FFFFFF"/>
                </a:highlight>
              </a:rPr>
              <a:t>letter</a:t>
            </a:r>
            <a:r>
              <a:rPr lang="en-US" altLang="zh-TW" sz="2000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sz="2000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sz="2000" dirty="0" smtClean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三</a:t>
            </a:r>
            <a:r>
              <a:rPr lang="zh-TW" altLang="en-US" dirty="0" smtClean="0"/>
              <a:t>種</a:t>
            </a:r>
            <a:r>
              <a:rPr lang="en-US" altLang="zh-TW" dirty="0" smtClean="0"/>
              <a:t>FOR </a:t>
            </a:r>
            <a:r>
              <a:rPr lang="zh-TW" altLang="en-US" dirty="0" smtClean="0"/>
              <a:t>迴圈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46466489"/>
      </p:ext>
    </p:extLst>
  </p:cSld>
  <p:clrMapOvr>
    <a:masterClrMapping/>
  </p:clrMapOvr>
  <p:transition spd="slow">
    <p:pull dir="r"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9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for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in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seq_len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)))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for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j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in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seq_len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ncol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)))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mat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i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j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])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r>
              <a:rPr lang="zh-TW" altLang="en-US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兩層</a:t>
            </a:r>
            <a:r>
              <a:rPr lang="en-US" altLang="zh-TW" dirty="0" smtClean="0"/>
              <a:t>for </a:t>
            </a:r>
            <a:r>
              <a:rPr lang="zh-TW" altLang="en-US" dirty="0" smtClean="0"/>
              <a:t>迴圈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4187426"/>
      </p:ext>
    </p:extLst>
  </p:cSld>
  <p:clrMapOvr>
    <a:masterClrMapping/>
  </p:clrMapOvr>
  <p:transition spd="slow">
    <p:pull dir="r"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當不滿足</a:t>
            </a:r>
            <a:r>
              <a:rPr lang="en-US" altLang="zh-TW" dirty="0"/>
              <a:t>while</a:t>
            </a:r>
            <a:r>
              <a:rPr lang="zh-TW" altLang="en-US" dirty="0"/>
              <a:t>中定義的條件時，才會跳出迴圈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0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cnt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0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while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cnt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&lt;=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100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+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cnt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cnt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cnt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+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while </a:t>
            </a:r>
            <a:r>
              <a:rPr lang="zh-TW" altLang="en-US" dirty="0" smtClean="0"/>
              <a:t>迴圈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9105383"/>
      </p:ext>
    </p:extLst>
  </p:cSld>
  <p:clrMapOvr>
    <a:masterClrMapping/>
  </p:clrMapOvr>
  <p:transition spd="slow">
    <p:pull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6912017"/>
              </p:ext>
            </p:extLst>
          </p:nvPr>
        </p:nvGraphicFramePr>
        <p:xfrm>
          <a:off x="457200" y="1484313"/>
          <a:ext cx="8229600" cy="4641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使用數據擬定策略</a:t>
            </a:r>
            <a:endParaRPr lang="zh-TW" altLang="en-US" dirty="0"/>
          </a:p>
        </p:txBody>
      </p:sp>
      <p:sp>
        <p:nvSpPr>
          <p:cNvPr id="5" name="右大括弧 4"/>
          <p:cNvSpPr/>
          <p:nvPr/>
        </p:nvSpPr>
        <p:spPr>
          <a:xfrm rot="5400000">
            <a:off x="4247964" y="2816932"/>
            <a:ext cx="360040" cy="3744416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189365" y="500998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資訊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4104818" y="500998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洞察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236296" y="500998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決策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467544" y="1412776"/>
            <a:ext cx="1800200" cy="18002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去年有多少客戶流失？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2483768" y="1412776"/>
            <a:ext cx="1800200" cy="18002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為什麼去年有客戶流失比例增加？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1" name="圓角矩形 10"/>
          <p:cNvSpPr/>
          <p:nvPr/>
        </p:nvSpPr>
        <p:spPr>
          <a:xfrm>
            <a:off x="4499992" y="1412776"/>
            <a:ext cx="1800200" cy="18002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哪個客戶最有可能流失？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2" name="圓角矩形 11"/>
          <p:cNvSpPr/>
          <p:nvPr/>
        </p:nvSpPr>
        <p:spPr>
          <a:xfrm>
            <a:off x="6516216" y="1412776"/>
            <a:ext cx="1800200" cy="18002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該如何避免客戶流失？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14932259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如何使用</a:t>
            </a:r>
            <a:r>
              <a:rPr lang="en-US" altLang="zh-TW" dirty="0" smtClean="0"/>
              <a:t>for </a:t>
            </a:r>
            <a:r>
              <a:rPr lang="zh-TW" altLang="en-US" dirty="0" smtClean="0"/>
              <a:t>迴圈或矩陣運算求出九九乘法表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實際範例 </a:t>
            </a:r>
            <a:r>
              <a:rPr lang="en-US" altLang="zh-TW" dirty="0" smtClean="0"/>
              <a:t>– </a:t>
            </a:r>
            <a:r>
              <a:rPr lang="zh-TW" altLang="en-US" dirty="0" smtClean="0"/>
              <a:t>九九乘法表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3123497"/>
      </p:ext>
    </p:extLst>
  </p:cSld>
  <p:clrMapOvr>
    <a:masterClrMapping/>
  </p:clrMapOvr>
  <p:transition spd="slow">
    <p:pull dir="r"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 smtClean="0">
                <a:latin typeface="Arial" charset="0"/>
                <a:cs typeface="Arial" charset="0"/>
              </a:rPr>
              <a:t>函式 </a:t>
            </a:r>
            <a:r>
              <a:rPr lang="en-US" altLang="zh-TW" cap="none" dirty="0" smtClean="0">
                <a:latin typeface="Arial" charset="0"/>
                <a:cs typeface="Arial" charset="0"/>
              </a:rPr>
              <a:t>(Function)</a:t>
            </a:r>
            <a:endParaRPr lang="zh-TW" altLang="en-US" cap="none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036186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回傳值為最後被執行的語句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f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87005F"/>
                </a:solidFill>
                <a:highlight>
                  <a:srgbClr val="FFFFFF"/>
                </a:highlight>
              </a:rPr>
              <a:t>function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(&lt;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arguments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&gt;)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    #</a:t>
            </a:r>
            <a:r>
              <a:rPr lang="zh-TW" altLang="en-US" dirty="0" smtClean="0">
                <a:solidFill>
                  <a:srgbClr val="5F5F00"/>
                </a:solidFill>
                <a:highlight>
                  <a:srgbClr val="FFFFFF"/>
                </a:highlight>
              </a:rPr>
              <a:t>任何腳本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</a:p>
          <a:p>
            <a:r>
              <a:rPr lang="zh-TW" altLang="en-US" dirty="0"/>
              <a:t>可帶預設參數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f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87005F"/>
                </a:solidFill>
                <a:highlight>
                  <a:srgbClr val="FFFFFF"/>
                </a:highlight>
              </a:rPr>
              <a:t>function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a, b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smtClean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87005F"/>
                </a:solidFill>
                <a:highlight>
                  <a:srgbClr val="FFFFFF"/>
                </a:highlight>
              </a:rPr>
              <a:t>NULL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dirty="0" smtClean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函式 </a:t>
            </a:r>
            <a:r>
              <a:rPr lang="en-US" altLang="zh-TW" smtClean="0"/>
              <a:t>(Function)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50533707"/>
      </p:ext>
    </p:extLst>
  </p:cSld>
  <p:clrMapOvr>
    <a:masterClrMapping/>
  </p:clrMapOvr>
  <p:transition spd="slow">
    <p:pull dir="r"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f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function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a, b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a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*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f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marL="0" indent="0">
              <a:buNone/>
            </a:pPr>
            <a:endParaRPr lang="en-US" altLang="zh-TW" dirty="0" smtClean="0">
              <a:solidFill>
                <a:srgbClr val="00005F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f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function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a, b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print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a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+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b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f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Lazy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3293263"/>
      </p:ext>
    </p:extLst>
  </p:cSld>
  <p:clrMapOvr>
    <a:masterClrMapping/>
  </p:clrMapOvr>
  <p:transition spd="slow">
    <p:pull dir="r"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4641850"/>
          </a:xfrm>
        </p:spPr>
        <p:txBody>
          <a:bodyPr/>
          <a:lstStyle/>
          <a:p>
            <a:r>
              <a:rPr lang="zh-TW" altLang="en-US" dirty="0" smtClean="0"/>
              <a:t>請</a:t>
            </a:r>
            <a:r>
              <a:rPr lang="zh-TW" altLang="en-US" dirty="0"/>
              <a:t>寫出</a:t>
            </a:r>
            <a:r>
              <a:rPr lang="zh-TW" altLang="en-US" dirty="0" smtClean="0"/>
              <a:t>一個函式可以讀取檔案</a:t>
            </a:r>
            <a:r>
              <a:rPr lang="en-US" altLang="zh-TW" dirty="0" smtClean="0"/>
              <a:t>match.txt</a:t>
            </a:r>
            <a:r>
              <a:rPr lang="zh-TW" altLang="en-US" dirty="0" smtClean="0"/>
              <a:t>，並將檔案中的對戰成績轉換成一個矩陣</a:t>
            </a:r>
            <a:r>
              <a:rPr lang="en-US" altLang="zh-TW" dirty="0" smtClean="0"/>
              <a:t>(Matrix) mat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/>
              <a:t>函式格式</a:t>
            </a:r>
            <a:endParaRPr lang="en-US" altLang="zh-TW" dirty="0" smtClean="0"/>
          </a:p>
          <a:p>
            <a:pPr marL="400050" lvl="1" indent="0">
              <a:buNone/>
            </a:pP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match_func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 smtClean="0">
                <a:solidFill>
                  <a:srgbClr val="87005F"/>
                </a:solidFill>
                <a:highlight>
                  <a:srgbClr val="FFFFFF"/>
                </a:highlight>
              </a:rPr>
              <a:t>function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(filename=“match.txt”)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{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400050" lvl="1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    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…</a:t>
            </a:r>
          </a:p>
          <a:p>
            <a:pPr marL="400050" lvl="1" indent="0">
              <a:buNone/>
            </a:pP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    mat</a:t>
            </a: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400050" lvl="1" indent="0">
              <a:buNone/>
            </a:pP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}</a:t>
            </a:r>
            <a:endParaRPr lang="en-US" altLang="zh-TW" dirty="0" smtClean="0"/>
          </a:p>
          <a:p>
            <a:r>
              <a:rPr lang="zh-TW" altLang="en-US" dirty="0" smtClean="0"/>
              <a:t>範例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實際範例</a:t>
            </a:r>
            <a:r>
              <a:rPr lang="en-US" altLang="zh-TW" dirty="0" smtClean="0"/>
              <a:t>: </a:t>
            </a:r>
            <a:r>
              <a:rPr lang="zh-TW" altLang="en-US" dirty="0" smtClean="0"/>
              <a:t>對戰矩陣轉換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2297400" y="5135126"/>
            <a:ext cx="10486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/>
              <a:t>A|B|1</a:t>
            </a:r>
          </a:p>
          <a:p>
            <a:r>
              <a:rPr lang="en-US" altLang="zh-TW" sz="2800" dirty="0" smtClean="0"/>
              <a:t>B|A|2</a:t>
            </a:r>
            <a:endParaRPr lang="zh-TW" altLang="en-US" sz="2800" dirty="0"/>
          </a:p>
        </p:txBody>
      </p:sp>
      <p:sp>
        <p:nvSpPr>
          <p:cNvPr id="5" name="向右箭號 4"/>
          <p:cNvSpPr/>
          <p:nvPr/>
        </p:nvSpPr>
        <p:spPr>
          <a:xfrm>
            <a:off x="4139952" y="5432159"/>
            <a:ext cx="720080" cy="36004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5831999" y="4919102"/>
            <a:ext cx="12602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/>
              <a:t>      A B</a:t>
            </a:r>
          </a:p>
          <a:p>
            <a:r>
              <a:rPr lang="en-US" altLang="zh-TW" sz="2400" dirty="0" smtClean="0"/>
              <a:t>A   -1  1</a:t>
            </a:r>
          </a:p>
          <a:p>
            <a:r>
              <a:rPr lang="en-US" altLang="zh-TW" sz="2400" dirty="0" smtClean="0"/>
              <a:t>B   2  -1</a:t>
            </a:r>
            <a:endParaRPr lang="zh-TW" altLang="en-US" sz="2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2267744" y="4549770"/>
            <a:ext cx="110799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TW" altLang="en-US" dirty="0" smtClean="0"/>
              <a:t>檔案內容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6336055" y="4487054"/>
            <a:ext cx="554447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TW" dirty="0" smtClean="0"/>
              <a:t>mat</a:t>
            </a:r>
            <a:endParaRPr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3850679" y="4950460"/>
            <a:ext cx="1298625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TW" dirty="0" err="1"/>
              <a:t>m</a:t>
            </a:r>
            <a:r>
              <a:rPr lang="en-US" altLang="zh-TW" dirty="0" err="1" smtClean="0"/>
              <a:t>atch_func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3115936"/>
      </p:ext>
    </p:extLst>
  </p:cSld>
  <p:clrMapOvr>
    <a:masterClrMapping/>
  </p:clrMapOvr>
  <p:transition spd="slow">
    <p:pull dir="r"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標題 3"/>
          <p:cNvSpPr>
            <a:spLocks noGrp="1"/>
          </p:cNvSpPr>
          <p:nvPr>
            <p:ph type="title"/>
          </p:nvPr>
        </p:nvSpPr>
        <p:spPr>
          <a:xfrm>
            <a:off x="722313" y="2565400"/>
            <a:ext cx="7772400" cy="1362075"/>
          </a:xfrm>
        </p:spPr>
        <p:txBody>
          <a:bodyPr/>
          <a:lstStyle/>
          <a:p>
            <a:r>
              <a:rPr lang="zh-TW" altLang="en-US" cap="none" dirty="0" smtClean="0">
                <a:latin typeface="Arial" charset="0"/>
                <a:cs typeface="Arial" charset="0"/>
              </a:rPr>
              <a:t>迴圈函式</a:t>
            </a:r>
          </a:p>
        </p:txBody>
      </p:sp>
    </p:spTree>
    <p:extLst>
      <p:ext uri="{BB962C8B-B14F-4D97-AF65-F5344CB8AC3E}">
        <p14:creationId xmlns:p14="http://schemas.microsoft.com/office/powerpoint/2010/main" val="1521467055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lapply</a:t>
            </a:r>
            <a:r>
              <a:rPr lang="en-US" altLang="zh-TW" dirty="0"/>
              <a:t>: </a:t>
            </a:r>
            <a:r>
              <a:rPr lang="zh-TW" altLang="en-US" dirty="0" smtClean="0"/>
              <a:t>將函式套用在清單</a:t>
            </a:r>
            <a:r>
              <a:rPr lang="en-US" altLang="zh-TW" dirty="0" smtClean="0"/>
              <a:t>(List)</a:t>
            </a:r>
            <a:r>
              <a:rPr lang="zh-TW" altLang="en-US" dirty="0" smtClean="0"/>
              <a:t>上的每一元素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err="1"/>
              <a:t>sapply</a:t>
            </a:r>
            <a:r>
              <a:rPr lang="en-US" altLang="zh-TW" dirty="0"/>
              <a:t>: </a:t>
            </a:r>
            <a:r>
              <a:rPr lang="zh-TW" altLang="en-US" dirty="0" smtClean="0"/>
              <a:t>產生較</a:t>
            </a:r>
            <a:r>
              <a:rPr lang="en-US" altLang="zh-TW" dirty="0" err="1" smtClean="0"/>
              <a:t>lapply</a:t>
            </a:r>
            <a:r>
              <a:rPr lang="zh-TW" altLang="en-US" dirty="0" smtClean="0"/>
              <a:t>簡化的結果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/>
              <a:t>apply: </a:t>
            </a:r>
            <a:r>
              <a:rPr lang="zh-TW" altLang="en-US" dirty="0"/>
              <a:t>將函式套用在</a:t>
            </a:r>
            <a:r>
              <a:rPr lang="zh-TW" altLang="en-US" dirty="0" smtClean="0"/>
              <a:t>陣列</a:t>
            </a:r>
            <a:r>
              <a:rPr lang="en-US" altLang="zh-TW" dirty="0" smtClean="0"/>
              <a:t>(array)</a:t>
            </a:r>
            <a:r>
              <a:rPr lang="zh-TW" altLang="en-US" dirty="0" smtClean="0"/>
              <a:t>中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err="1"/>
              <a:t>tapply</a:t>
            </a:r>
            <a:r>
              <a:rPr lang="en-US" altLang="zh-TW" dirty="0"/>
              <a:t>: </a:t>
            </a:r>
            <a:r>
              <a:rPr lang="zh-TW" altLang="en-US" dirty="0"/>
              <a:t>套用函式</a:t>
            </a:r>
            <a:r>
              <a:rPr lang="zh-TW" altLang="en-US" dirty="0" smtClean="0"/>
              <a:t>在向量</a:t>
            </a:r>
            <a:r>
              <a:rPr lang="en-US" altLang="zh-TW" dirty="0" smtClean="0"/>
              <a:t>(vector)</a:t>
            </a:r>
            <a:r>
              <a:rPr lang="zh-TW" altLang="en-US" dirty="0" smtClean="0"/>
              <a:t>的部分子集合</a:t>
            </a:r>
            <a:endParaRPr lang="en-US" altLang="zh-TW" dirty="0" smtClean="0"/>
          </a:p>
          <a:p>
            <a:endParaRPr lang="en-US" altLang="zh-TW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使用迴圈函式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8197547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list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3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c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6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7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lapply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x,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sum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lapply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53430731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m1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4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m2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matrix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5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: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8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5F5F00"/>
                </a:solidFill>
                <a:highlight>
                  <a:srgbClr val="FFFFFF"/>
                </a:highlight>
              </a:rPr>
              <a:t>byrow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87005F"/>
                </a:solidFill>
                <a:highlight>
                  <a:srgbClr val="FFFFFF"/>
                </a:highlight>
              </a:rPr>
              <a:t>TRUE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, </a:t>
            </a: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nrow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005F00"/>
                </a:solidFill>
                <a:highlight>
                  <a:srgbClr val="FFFFFF"/>
                </a:highlight>
              </a:rPr>
              <a:t>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zh-TW" altLang="en-US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li 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=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list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m1, m2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en-US" altLang="zh-TW" dirty="0">
              <a:solidFill>
                <a:srgbClr val="5F5F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altLang="zh-TW" dirty="0" err="1">
                <a:solidFill>
                  <a:srgbClr val="005F5F"/>
                </a:solidFill>
                <a:highlight>
                  <a:srgbClr val="FFFFFF"/>
                </a:highlight>
              </a:rPr>
              <a:t>lapply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>
                <a:solidFill>
                  <a:srgbClr val="5F5F00"/>
                </a:solidFill>
                <a:highlight>
                  <a:srgbClr val="FFFFFF"/>
                </a:highlight>
              </a:rPr>
              <a:t>li, </a:t>
            </a:r>
            <a:r>
              <a:rPr lang="en-US" altLang="zh-TW" dirty="0">
                <a:solidFill>
                  <a:srgbClr val="005F5F"/>
                </a:solidFill>
                <a:highlight>
                  <a:srgbClr val="FFFFFF"/>
                </a:highlight>
              </a:rPr>
              <a:t>mean</a:t>
            </a:r>
            <a:r>
              <a:rPr lang="en-US" altLang="zh-TW" dirty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套用</a:t>
            </a:r>
            <a:r>
              <a:rPr lang="zh-TW" altLang="en-US" dirty="0" smtClean="0"/>
              <a:t>在陣列清單中</a:t>
            </a:r>
            <a:r>
              <a:rPr lang="en-US" altLang="zh-TW" dirty="0" smtClean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49434478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可串接匿名函式於輸入參數中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005F5F"/>
                </a:solidFill>
                <a:highlight>
                  <a:srgbClr val="FFFFFF"/>
                </a:highlight>
              </a:rPr>
              <a:t>lapply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err="1" smtClean="0">
                <a:solidFill>
                  <a:srgbClr val="5F5F00"/>
                </a:solidFill>
                <a:highlight>
                  <a:srgbClr val="FFFFFF"/>
                </a:highlight>
              </a:rPr>
              <a:t>li,</a:t>
            </a:r>
            <a:r>
              <a:rPr lang="en-US" altLang="zh-TW" dirty="0" err="1" smtClean="0">
                <a:solidFill>
                  <a:srgbClr val="87005F"/>
                </a:solidFill>
                <a:highlight>
                  <a:srgbClr val="FFFFFF"/>
                </a:highlight>
              </a:rPr>
              <a:t>function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(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e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)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 e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[</a:t>
            </a:r>
            <a:r>
              <a:rPr lang="en-US" altLang="zh-TW" dirty="0" smtClean="0">
                <a:solidFill>
                  <a:srgbClr val="005F00"/>
                </a:solidFill>
                <a:highlight>
                  <a:srgbClr val="FFFFFF"/>
                </a:highlight>
              </a:rPr>
              <a:t>1</a:t>
            </a:r>
            <a:r>
              <a:rPr lang="en-US" altLang="zh-TW" dirty="0" smtClean="0">
                <a:solidFill>
                  <a:srgbClr val="5F5F00"/>
                </a:solidFill>
                <a:highlight>
                  <a:srgbClr val="FFFFFF"/>
                </a:highlight>
              </a:rPr>
              <a:t>,</a:t>
            </a:r>
            <a:r>
              <a:rPr lang="en-US" altLang="zh-TW" dirty="0" smtClean="0">
                <a:solidFill>
                  <a:srgbClr val="00005F"/>
                </a:solidFill>
                <a:highlight>
                  <a:srgbClr val="FFFFFF"/>
                </a:highlight>
              </a:rPr>
              <a:t>])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串接匿名函式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07114439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自訂設計">
  <a:themeElements>
    <a:clrScheme name="觀點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18295</TotalTime>
  <Words>2896</Words>
  <Application>Microsoft Office PowerPoint</Application>
  <PresentationFormat>如螢幕大小 (4:3)</PresentationFormat>
  <Paragraphs>698</Paragraphs>
  <Slides>105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105</vt:i4>
      </vt:variant>
    </vt:vector>
  </HeadingPairs>
  <TitlesOfParts>
    <vt:vector size="106" baseType="lpstr">
      <vt:lpstr>1_自訂設計</vt:lpstr>
      <vt:lpstr>R 語言基礎</vt:lpstr>
      <vt:lpstr>關於我</vt:lpstr>
      <vt:lpstr>課程資料</vt:lpstr>
      <vt:lpstr>資料分析</vt:lpstr>
      <vt:lpstr>預測婦女的懷孕周期</vt:lpstr>
      <vt:lpstr>預測誰會離職、誰會調薪</vt:lpstr>
      <vt:lpstr>用數據分析賣內衣</vt:lpstr>
      <vt:lpstr>什麼是分析</vt:lpstr>
      <vt:lpstr>使用數據擬定策略</vt:lpstr>
      <vt:lpstr>資料思維</vt:lpstr>
      <vt:lpstr>資料分析實作  - 一個簡單的問題</vt:lpstr>
      <vt:lpstr>不同的做法</vt:lpstr>
      <vt:lpstr>相關性分析  - 更複雜的問題</vt:lpstr>
      <vt:lpstr>那假設我每天都有這麼多事項要分析呢?</vt:lpstr>
      <vt:lpstr>R 語言簡介</vt:lpstr>
      <vt:lpstr>什麼是R</vt:lpstr>
      <vt:lpstr>為什麼使用R</vt:lpstr>
      <vt:lpstr>R語言是</vt:lpstr>
      <vt:lpstr>應用範圍</vt:lpstr>
      <vt:lpstr>影像辨識</vt:lpstr>
      <vt:lpstr>所以要做個簡單的迴歸分析</vt:lpstr>
      <vt:lpstr>用R做簡單迴歸分析</vt:lpstr>
      <vt:lpstr>更複雜的分析</vt:lpstr>
      <vt:lpstr>最廣泛被用來做資料分析的語言</vt:lpstr>
      <vt:lpstr>Kaggle</vt:lpstr>
      <vt:lpstr>Google 跟蘋果的資料科學家都使用 R</vt:lpstr>
      <vt:lpstr>商業版本的 R</vt:lpstr>
      <vt:lpstr>Revolotion R</vt:lpstr>
      <vt:lpstr>整合式開發環境 IDE</vt:lpstr>
      <vt:lpstr>網頁應用程式開發</vt:lpstr>
      <vt:lpstr>RPubs</vt:lpstr>
      <vt:lpstr>操作環境簡介</vt:lpstr>
      <vt:lpstr>R Studio</vt:lpstr>
      <vt:lpstr>R 語言基礎</vt:lpstr>
      <vt:lpstr>尋求套件說明</vt:lpstr>
      <vt:lpstr>其他指令</vt:lpstr>
      <vt:lpstr>直譯式語言</vt:lpstr>
      <vt:lpstr>數學運算</vt:lpstr>
      <vt:lpstr>設定變數</vt:lpstr>
      <vt:lpstr>基礎資料型態</vt:lpstr>
      <vt:lpstr>不同型態資料做運算</vt:lpstr>
      <vt:lpstr>向量 (Vector)</vt:lpstr>
      <vt:lpstr>向量 (Vector)</vt:lpstr>
      <vt:lpstr>向量的運算</vt:lpstr>
      <vt:lpstr>將向量作加總</vt:lpstr>
      <vt:lpstr>指定名稱</vt:lpstr>
      <vt:lpstr>判斷向量內容是否符合條件</vt:lpstr>
      <vt:lpstr>實際範例- 計算BMI</vt:lpstr>
      <vt:lpstr>陣列 (Matrix)</vt:lpstr>
      <vt:lpstr>產生陣列</vt:lpstr>
      <vt:lpstr>建立陣列</vt:lpstr>
      <vt:lpstr>新增欄位與列的名稱</vt:lpstr>
      <vt:lpstr>取矩陣維度、列與欄數</vt:lpstr>
      <vt:lpstr>依欄或列取矩陣資料</vt:lpstr>
      <vt:lpstr>新增列與行</vt:lpstr>
      <vt:lpstr>使用rowSums 及colSums</vt:lpstr>
      <vt:lpstr>矩陣運算</vt:lpstr>
      <vt:lpstr>矩陣乘積</vt:lpstr>
      <vt:lpstr>實際範例: 求成績加權平均</vt:lpstr>
      <vt:lpstr>階層 (Factor)</vt:lpstr>
      <vt:lpstr>將資料轉換為類別資料(Factor)</vt:lpstr>
      <vt:lpstr>有順序的階層</vt:lpstr>
      <vt:lpstr>觀看類別</vt:lpstr>
      <vt:lpstr>快速轉換類別名稱</vt:lpstr>
      <vt:lpstr>Data Frame</vt:lpstr>
      <vt:lpstr>你希望資料應該長什麼樣子?</vt:lpstr>
      <vt:lpstr>使用R 內建的資料集</vt:lpstr>
      <vt:lpstr>機器學習範例</vt:lpstr>
      <vt:lpstr>觀查資料集</vt:lpstr>
      <vt:lpstr>取得指定列與行的部分資料集</vt:lpstr>
      <vt:lpstr>資料篩選</vt:lpstr>
      <vt:lpstr>資料合併與排序</vt:lpstr>
      <vt:lpstr>資料繪圖功能</vt:lpstr>
      <vt:lpstr>實際範例</vt:lpstr>
      <vt:lpstr>建立漲跌標籤</vt:lpstr>
      <vt:lpstr>類別資料</vt:lpstr>
      <vt:lpstr>清單(Lists)</vt:lpstr>
      <vt:lpstr>清單(Lists)</vt:lpstr>
      <vt:lpstr>清單(Lists) (續)</vt:lpstr>
      <vt:lpstr>資料讀取與寫入</vt:lpstr>
      <vt:lpstr>讀取資料</vt:lpstr>
      <vt:lpstr>寫入資料</vt:lpstr>
      <vt:lpstr>流程控制(Flow Control)</vt:lpstr>
      <vt:lpstr>IF…ELSE…</vt:lpstr>
      <vt:lpstr>IF…ELSE IF…ELSE</vt:lpstr>
      <vt:lpstr>FOR 迴圈</vt:lpstr>
      <vt:lpstr>三種FOR 迴圈</vt:lpstr>
      <vt:lpstr>兩層for 迴圈</vt:lpstr>
      <vt:lpstr>使用while 迴圈</vt:lpstr>
      <vt:lpstr>實際範例 – 九九乘法表</vt:lpstr>
      <vt:lpstr>函式 (Function)</vt:lpstr>
      <vt:lpstr>函式 (Function)</vt:lpstr>
      <vt:lpstr>Lazy Function</vt:lpstr>
      <vt:lpstr>實際範例: 對戰矩陣轉換</vt:lpstr>
      <vt:lpstr>迴圈函式</vt:lpstr>
      <vt:lpstr>使用迴圈函式</vt:lpstr>
      <vt:lpstr>lapply</vt:lpstr>
      <vt:lpstr>套用在陣列清單中 </vt:lpstr>
      <vt:lpstr>串接匿名函式</vt:lpstr>
      <vt:lpstr>sapply</vt:lpstr>
      <vt:lpstr>更多sapply</vt:lpstr>
      <vt:lpstr>使用 Apply </vt:lpstr>
      <vt:lpstr>tapply </vt:lpstr>
      <vt:lpstr>使用 tapply 進行分組計算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David Chiu</dc:creator>
  <cp:lastModifiedBy>david</cp:lastModifiedBy>
  <cp:revision>913</cp:revision>
  <dcterms:created xsi:type="dcterms:W3CDTF">2011-01-06T03:56:16Z</dcterms:created>
  <dcterms:modified xsi:type="dcterms:W3CDTF">2015-03-23T23:57:53Z</dcterms:modified>
</cp:coreProperties>
</file>

<file path=docProps/thumbnail.jpeg>
</file>